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 id="2147483810" r:id="rId2"/>
    <p:sldMasterId id="2147483822" r:id="rId3"/>
    <p:sldMasterId id="2147483846" r:id="rId4"/>
    <p:sldMasterId id="2147483858" r:id="rId5"/>
  </p:sldMasterIdLst>
  <p:notesMasterIdLst>
    <p:notesMasterId r:id="rId43"/>
  </p:notesMasterIdLst>
  <p:sldIdLst>
    <p:sldId id="281" r:id="rId6"/>
    <p:sldId id="261" r:id="rId7"/>
    <p:sldId id="307" r:id="rId8"/>
    <p:sldId id="308" r:id="rId9"/>
    <p:sldId id="265" r:id="rId10"/>
    <p:sldId id="316" r:id="rId11"/>
    <p:sldId id="318" r:id="rId12"/>
    <p:sldId id="287" r:id="rId13"/>
    <p:sldId id="266" r:id="rId14"/>
    <p:sldId id="312" r:id="rId15"/>
    <p:sldId id="313" r:id="rId16"/>
    <p:sldId id="314" r:id="rId17"/>
    <p:sldId id="315" r:id="rId18"/>
    <p:sldId id="311" r:id="rId19"/>
    <p:sldId id="309" r:id="rId20"/>
    <p:sldId id="296" r:id="rId21"/>
    <p:sldId id="320" r:id="rId22"/>
    <p:sldId id="298" r:id="rId23"/>
    <p:sldId id="268" r:id="rId24"/>
    <p:sldId id="302" r:id="rId25"/>
    <p:sldId id="322" r:id="rId26"/>
    <p:sldId id="323" r:id="rId27"/>
    <p:sldId id="324" r:id="rId28"/>
    <p:sldId id="306" r:id="rId29"/>
    <p:sldId id="321" r:id="rId30"/>
    <p:sldId id="325" r:id="rId31"/>
    <p:sldId id="293" r:id="rId32"/>
    <p:sldId id="295" r:id="rId33"/>
    <p:sldId id="305" r:id="rId34"/>
    <p:sldId id="328" r:id="rId35"/>
    <p:sldId id="329" r:id="rId36"/>
    <p:sldId id="330" r:id="rId37"/>
    <p:sldId id="331" r:id="rId38"/>
    <p:sldId id="304" r:id="rId39"/>
    <p:sldId id="303" r:id="rId40"/>
    <p:sldId id="276" r:id="rId41"/>
    <p:sldId id="277"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93CDDD"/>
    <a:srgbClr val="E9EDF4"/>
    <a:srgbClr val="42DECB"/>
    <a:srgbClr val="5DD5FF"/>
    <a:srgbClr val="66FF33"/>
    <a:srgbClr val="669900"/>
    <a:srgbClr val="1F70A7"/>
    <a:srgbClr val="2B669B"/>
    <a:srgbClr val="334A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280" autoAdjust="0"/>
  </p:normalViewPr>
  <p:slideViewPr>
    <p:cSldViewPr snapToGrid="0">
      <p:cViewPr varScale="1">
        <p:scale>
          <a:sx n="63" d="100"/>
          <a:sy n="63" d="100"/>
        </p:scale>
        <p:origin x="84" y="102"/>
      </p:cViewPr>
      <p:guideLst>
        <p:guide orient="horz" pos="2160"/>
        <p:guide pos="3840"/>
      </p:guideLst>
    </p:cSldViewPr>
  </p:slideViewPr>
  <p:outlineViewPr>
    <p:cViewPr>
      <p:scale>
        <a:sx n="33" d="100"/>
        <a:sy n="33" d="100"/>
      </p:scale>
      <p:origin x="0" y="-630"/>
    </p:cViewPr>
  </p:outlineViewPr>
  <p:notesTextViewPr>
    <p:cViewPr>
      <p:scale>
        <a:sx n="1" d="1"/>
        <a:sy n="1" d="1"/>
      </p:scale>
      <p:origin x="0" y="0"/>
    </p:cViewPr>
  </p:notesTextViewPr>
  <p:sorterViewPr>
    <p:cViewPr>
      <p:scale>
        <a:sx n="100" d="100"/>
        <a:sy n="100" d="100"/>
      </p:scale>
      <p:origin x="0" y="-106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Rohan\CGU\Fall%202016\Software%20Development\BitBucket\software_development_cgu\Gila_Breath_Camp\Documents\0_Iteration_PlanningPoker.xlsx.xlsx.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Burn Down</a:t>
            </a:r>
            <a:r>
              <a:rPr lang="en-US" baseline="0"/>
              <a:t> Chart</a:t>
            </a:r>
          </a:p>
          <a:p>
            <a:pPr>
              <a:defRPr sz="1400" b="0" i="0" u="none" strike="noStrike" kern="1200" spc="0" baseline="0">
                <a:solidFill>
                  <a:schemeClr val="tx1">
                    <a:lumMod val="65000"/>
                    <a:lumOff val="35000"/>
                  </a:schemeClr>
                </a:solidFill>
                <a:latin typeface="+mn-lt"/>
                <a:ea typeface="+mn-ea"/>
                <a:cs typeface="+mn-cs"/>
              </a:defRPr>
            </a:pPr>
            <a:endParaRPr lang="en-US"/>
          </a:p>
        </c:rich>
      </c:tx>
      <c:overlay val="0"/>
      <c:spPr>
        <a:noFill/>
        <a:ln>
          <a:noFill/>
        </a:ln>
        <a:effectLst/>
      </c:spPr>
    </c:title>
    <c:autoTitleDeleted val="0"/>
    <c:plotArea>
      <c:layout>
        <c:manualLayout>
          <c:layoutTarget val="inner"/>
          <c:xMode val="edge"/>
          <c:yMode val="edge"/>
          <c:x val="7.2136482939632568E-2"/>
          <c:y val="0.24126582278481018"/>
          <c:w val="0.86683814523184599"/>
          <c:h val="0.57698993322037284"/>
        </c:manualLayout>
      </c:layout>
      <c:lineChart>
        <c:grouping val="standard"/>
        <c:varyColors val="0"/>
        <c:ser>
          <c:idx val="0"/>
          <c:order val="0"/>
          <c:tx>
            <c:v>Actual</c:v>
          </c:tx>
          <c:spPr>
            <a:ln w="28575" cap="rnd">
              <a:solidFill>
                <a:srgbClr val="00B050"/>
              </a:solidFill>
              <a:round/>
            </a:ln>
            <a:effectLst/>
          </c:spPr>
          <c:marker>
            <c:symbol val="circle"/>
            <c:size val="5"/>
            <c:spPr>
              <a:solidFill>
                <a:schemeClr val="accent1"/>
              </a:solidFill>
              <a:ln w="9525">
                <a:solidFill>
                  <a:srgbClr val="00B050"/>
                </a:solidFill>
              </a:ln>
              <a:effectLst/>
            </c:spPr>
          </c:marker>
          <c:val>
            <c:numRef>
              <c:f>Calendar!$K$2:$K$32</c:f>
              <c:numCache>
                <c:formatCode>General</c:formatCode>
                <c:ptCount val="31"/>
                <c:pt idx="0">
                  <c:v>29.875</c:v>
                </c:pt>
                <c:pt idx="1">
                  <c:v>28.75</c:v>
                </c:pt>
                <c:pt idx="2">
                  <c:v>28.5</c:v>
                </c:pt>
                <c:pt idx="3">
                  <c:v>28.375</c:v>
                </c:pt>
                <c:pt idx="4">
                  <c:v>28.375</c:v>
                </c:pt>
                <c:pt idx="5">
                  <c:v>28.125</c:v>
                </c:pt>
                <c:pt idx="6">
                  <c:v>27.875</c:v>
                </c:pt>
                <c:pt idx="7">
                  <c:v>26.75</c:v>
                </c:pt>
                <c:pt idx="8">
                  <c:v>25.5</c:v>
                </c:pt>
                <c:pt idx="9">
                  <c:v>24.125</c:v>
                </c:pt>
                <c:pt idx="10">
                  <c:v>23.875</c:v>
                </c:pt>
                <c:pt idx="11">
                  <c:v>22.75</c:v>
                </c:pt>
                <c:pt idx="12">
                  <c:v>21</c:v>
                </c:pt>
                <c:pt idx="13">
                  <c:v>19.25</c:v>
                </c:pt>
                <c:pt idx="14">
                  <c:v>18.375</c:v>
                </c:pt>
                <c:pt idx="15">
                  <c:v>16.25</c:v>
                </c:pt>
                <c:pt idx="16">
                  <c:v>14.875000000000002</c:v>
                </c:pt>
                <c:pt idx="17">
                  <c:v>14.625</c:v>
                </c:pt>
                <c:pt idx="18">
                  <c:v>13.5</c:v>
                </c:pt>
                <c:pt idx="19">
                  <c:v>13.5</c:v>
                </c:pt>
                <c:pt idx="20">
                  <c:v>12.5</c:v>
                </c:pt>
                <c:pt idx="21">
                  <c:v>11.5</c:v>
                </c:pt>
                <c:pt idx="22">
                  <c:v>10.375000000000002</c:v>
                </c:pt>
                <c:pt idx="23">
                  <c:v>8.75</c:v>
                </c:pt>
                <c:pt idx="24">
                  <c:v>8.125</c:v>
                </c:pt>
                <c:pt idx="25">
                  <c:v>7</c:v>
                </c:pt>
                <c:pt idx="26">
                  <c:v>5.5</c:v>
                </c:pt>
                <c:pt idx="27">
                  <c:v>3.8749999999999996</c:v>
                </c:pt>
                <c:pt idx="28">
                  <c:v>3.3749999999999996</c:v>
                </c:pt>
                <c:pt idx="29">
                  <c:v>1.375</c:v>
                </c:pt>
                <c:pt idx="30">
                  <c:v>0</c:v>
                </c:pt>
              </c:numCache>
            </c:numRef>
          </c:val>
          <c:smooth val="0"/>
          <c:extLst>
            <c:ext xmlns:c16="http://schemas.microsoft.com/office/drawing/2014/chart" uri="{C3380CC4-5D6E-409C-BE32-E72D297353CC}">
              <c16:uniqueId val="{00000000-F666-4A65-98EF-7D0206CD29B9}"/>
            </c:ext>
          </c:extLst>
        </c:ser>
        <c:dLbls>
          <c:showLegendKey val="0"/>
          <c:showVal val="0"/>
          <c:showCatName val="0"/>
          <c:showSerName val="0"/>
          <c:showPercent val="0"/>
          <c:showBubbleSize val="0"/>
        </c:dLbls>
        <c:marker val="1"/>
        <c:smooth val="0"/>
        <c:axId val="122592256"/>
        <c:axId val="122614912"/>
      </c:lineChart>
      <c:lineChart>
        <c:grouping val="standard"/>
        <c:varyColors val="0"/>
        <c:ser>
          <c:idx val="1"/>
          <c:order val="1"/>
          <c:tx>
            <c:v>Expected</c:v>
          </c:tx>
          <c:spPr>
            <a:ln w="28575" cap="rnd">
              <a:solidFill>
                <a:srgbClr val="FF0000"/>
              </a:solidFill>
              <a:round/>
            </a:ln>
            <a:effectLst/>
          </c:spPr>
          <c:marker>
            <c:symbol val="circle"/>
            <c:size val="5"/>
            <c:spPr>
              <a:solidFill>
                <a:schemeClr val="accent2"/>
              </a:solidFill>
              <a:ln w="9525">
                <a:solidFill>
                  <a:srgbClr val="FF0000"/>
                </a:solidFill>
              </a:ln>
              <a:effectLst/>
            </c:spPr>
          </c:marker>
          <c:val>
            <c:numRef>
              <c:f>Calendar!$L$2:$L$32</c:f>
              <c:numCache>
                <c:formatCode>General</c:formatCode>
                <c:ptCount val="31"/>
                <c:pt idx="0">
                  <c:v>30</c:v>
                </c:pt>
                <c:pt idx="1">
                  <c:v>29</c:v>
                </c:pt>
                <c:pt idx="2">
                  <c:v>28</c:v>
                </c:pt>
                <c:pt idx="3">
                  <c:v>27</c:v>
                </c:pt>
                <c:pt idx="4">
                  <c:v>26</c:v>
                </c:pt>
                <c:pt idx="5">
                  <c:v>25</c:v>
                </c:pt>
                <c:pt idx="6">
                  <c:v>24</c:v>
                </c:pt>
                <c:pt idx="7">
                  <c:v>23</c:v>
                </c:pt>
                <c:pt idx="8">
                  <c:v>22</c:v>
                </c:pt>
                <c:pt idx="9">
                  <c:v>21</c:v>
                </c:pt>
                <c:pt idx="10">
                  <c:v>20</c:v>
                </c:pt>
                <c:pt idx="11">
                  <c:v>19</c:v>
                </c:pt>
                <c:pt idx="12">
                  <c:v>18</c:v>
                </c:pt>
                <c:pt idx="13">
                  <c:v>17</c:v>
                </c:pt>
                <c:pt idx="14">
                  <c:v>16</c:v>
                </c:pt>
                <c:pt idx="15">
                  <c:v>15</c:v>
                </c:pt>
                <c:pt idx="16">
                  <c:v>14</c:v>
                </c:pt>
                <c:pt idx="17">
                  <c:v>13</c:v>
                </c:pt>
                <c:pt idx="18">
                  <c:v>12</c:v>
                </c:pt>
                <c:pt idx="19">
                  <c:v>11</c:v>
                </c:pt>
                <c:pt idx="20">
                  <c:v>10</c:v>
                </c:pt>
                <c:pt idx="21">
                  <c:v>9</c:v>
                </c:pt>
                <c:pt idx="22">
                  <c:v>8</c:v>
                </c:pt>
                <c:pt idx="23">
                  <c:v>7</c:v>
                </c:pt>
                <c:pt idx="24">
                  <c:v>6</c:v>
                </c:pt>
                <c:pt idx="25">
                  <c:v>5</c:v>
                </c:pt>
                <c:pt idx="26">
                  <c:v>4</c:v>
                </c:pt>
                <c:pt idx="27">
                  <c:v>3</c:v>
                </c:pt>
                <c:pt idx="28">
                  <c:v>2</c:v>
                </c:pt>
                <c:pt idx="29">
                  <c:v>1</c:v>
                </c:pt>
                <c:pt idx="30">
                  <c:v>0</c:v>
                </c:pt>
              </c:numCache>
            </c:numRef>
          </c:val>
          <c:smooth val="0"/>
          <c:extLst>
            <c:ext xmlns:c16="http://schemas.microsoft.com/office/drawing/2014/chart" uri="{C3380CC4-5D6E-409C-BE32-E72D297353CC}">
              <c16:uniqueId val="{00000001-F666-4A65-98EF-7D0206CD29B9}"/>
            </c:ext>
          </c:extLst>
        </c:ser>
        <c:dLbls>
          <c:showLegendKey val="0"/>
          <c:showVal val="0"/>
          <c:showCatName val="0"/>
          <c:showSerName val="0"/>
          <c:showPercent val="0"/>
          <c:showBubbleSize val="0"/>
        </c:dLbls>
        <c:marker val="1"/>
        <c:smooth val="0"/>
        <c:axId val="122770176"/>
        <c:axId val="122616832"/>
      </c:lineChart>
      <c:catAx>
        <c:axId val="1225922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a:t>
                </a:r>
                <a:r>
                  <a:rPr lang="en-US" baseline="0"/>
                  <a:t> of Calendar days</a:t>
                </a:r>
                <a:endParaRPr lang="en-US"/>
              </a:p>
            </c:rich>
          </c:tx>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614912"/>
        <c:crosses val="autoZero"/>
        <c:auto val="1"/>
        <c:lblAlgn val="ctr"/>
        <c:lblOffset val="100"/>
        <c:noMultiLvlLbl val="0"/>
      </c:catAx>
      <c:valAx>
        <c:axId val="1226149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workdays</a:t>
                </a: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592256"/>
        <c:crosses val="autoZero"/>
        <c:crossBetween val="between"/>
      </c:valAx>
      <c:valAx>
        <c:axId val="122616832"/>
        <c:scaling>
          <c:orientation val="minMax"/>
        </c:scaling>
        <c:delete val="1"/>
        <c:axPos val="r"/>
        <c:numFmt formatCode="General" sourceLinked="1"/>
        <c:majorTickMark val="out"/>
        <c:minorTickMark val="none"/>
        <c:tickLblPos val="none"/>
        <c:crossAx val="122770176"/>
        <c:crosses val="max"/>
        <c:crossBetween val="between"/>
      </c:valAx>
      <c:catAx>
        <c:axId val="122770176"/>
        <c:scaling>
          <c:orientation val="minMax"/>
        </c:scaling>
        <c:delete val="1"/>
        <c:axPos val="b"/>
        <c:majorTickMark val="out"/>
        <c:minorTickMark val="none"/>
        <c:tickLblPos val="none"/>
        <c:crossAx val="122616832"/>
        <c:crosses val="autoZero"/>
        <c:auto val="1"/>
        <c:lblAlgn val="ctr"/>
        <c:lblOffset val="100"/>
        <c:noMultiLvlLbl val="0"/>
      </c:catAx>
      <c:spPr>
        <a:noFill/>
        <a:ln w="25400">
          <a:noFill/>
        </a:ln>
        <a:effectLst/>
      </c:spPr>
    </c:plotArea>
    <c:legend>
      <c:legendPos val="b"/>
      <c:layout>
        <c:manualLayout>
          <c:xMode val="edge"/>
          <c:yMode val="edge"/>
          <c:x val="0.37317954521739827"/>
          <c:y val="0.1186703877205223"/>
          <c:w val="0.25607390819266862"/>
          <c:h val="7.120303000099673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accent1"/>
      </a:solidFill>
      <a:round/>
    </a:ln>
    <a:effectLst/>
  </c:spPr>
  <c:txPr>
    <a:bodyPr/>
    <a:lstStyle/>
    <a:p>
      <a:pPr>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F270A-52B0-49E8-956F-31B25A2F58EA}" type="datetimeFigureOut">
              <a:rPr lang="en-US" smtClean="0"/>
              <a:pPr/>
              <a:t>12/8/2016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C00854-CD9C-40F4-A982-4F9FAA823495}" type="slidenum">
              <a:rPr lang="en-US" smtClean="0"/>
              <a:pPr/>
              <a:t>‹#›</a:t>
            </a:fld>
            <a:endParaRPr lang="en-US"/>
          </a:p>
        </p:txBody>
      </p:sp>
    </p:spTree>
    <p:extLst>
      <p:ext uri="{BB962C8B-B14F-4D97-AF65-F5344CB8AC3E}">
        <p14:creationId xmlns:p14="http://schemas.microsoft.com/office/powerpoint/2010/main" val="133427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D71317-BC5A-4C72-A11D-CFFED3E893DA}" type="slidenum">
              <a:rPr lang="en-US" smtClean="0"/>
              <a:pPr/>
              <a:t>1</a:t>
            </a:fld>
            <a:endParaRPr lang="en-US"/>
          </a:p>
        </p:txBody>
      </p:sp>
    </p:spTree>
    <p:extLst>
      <p:ext uri="{BB962C8B-B14F-4D97-AF65-F5344CB8AC3E}">
        <p14:creationId xmlns:p14="http://schemas.microsoft.com/office/powerpoint/2010/main" val="185161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added a new user story of cancellation only for accepted applicants. Cancellation could be done only if the notice is sent and that’s the option we have provided. Here we have also incorporated the refund amount user story.</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10</a:t>
            </a:fld>
            <a:endParaRPr lang="en-US"/>
          </a:p>
        </p:txBody>
      </p:sp>
    </p:spTree>
    <p:extLst>
      <p:ext uri="{BB962C8B-B14F-4D97-AF65-F5344CB8AC3E}">
        <p14:creationId xmlns:p14="http://schemas.microsoft.com/office/powerpoint/2010/main" val="2824893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“taking priority” user story. Here we collect information whether the applicant wants to stay together or not together with another applicant.</a:t>
            </a:r>
          </a:p>
          <a:p>
            <a:r>
              <a:rPr lang="en-US" baseline="0" dirty="0"/>
              <a:t>This is a part of 2</a:t>
            </a:r>
            <a:r>
              <a:rPr lang="en-US" baseline="30000" dirty="0"/>
              <a:t>nd</a:t>
            </a:r>
            <a:r>
              <a:rPr lang="en-US" baseline="0" dirty="0"/>
              <a:t> milestone</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11</a:t>
            </a:fld>
            <a:endParaRPr lang="en-US"/>
          </a:p>
        </p:txBody>
      </p:sp>
    </p:spTree>
    <p:extLst>
      <p:ext uri="{BB962C8B-B14F-4D97-AF65-F5344CB8AC3E}">
        <p14:creationId xmlns:p14="http://schemas.microsoft.com/office/powerpoint/2010/main" val="537079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come</a:t>
            </a:r>
            <a:r>
              <a:rPr lang="en-US" baseline="0" dirty="0"/>
              <a:t> across the user story of assigning applicants to Bunkhouses. Here we could see the number of bunkhouses option which shows that number of bunkhouses could be changed dynamically</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12</a:t>
            </a:fld>
            <a:endParaRPr lang="en-US"/>
          </a:p>
        </p:txBody>
      </p:sp>
    </p:spTree>
    <p:extLst>
      <p:ext uri="{BB962C8B-B14F-4D97-AF65-F5344CB8AC3E}">
        <p14:creationId xmlns:p14="http://schemas.microsoft.com/office/powerpoint/2010/main" val="2262202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come</a:t>
            </a:r>
            <a:r>
              <a:rPr lang="en-US" baseline="0" dirty="0"/>
              <a:t> across the user story of assigning applicants to Bunkhouses</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13</a:t>
            </a:fld>
            <a:endParaRPr lang="en-US"/>
          </a:p>
        </p:txBody>
      </p:sp>
    </p:spTree>
    <p:extLst>
      <p:ext uri="{BB962C8B-B14F-4D97-AF65-F5344CB8AC3E}">
        <p14:creationId xmlns:p14="http://schemas.microsoft.com/office/powerpoint/2010/main" val="3319351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shows</a:t>
            </a:r>
            <a:r>
              <a:rPr lang="en-US" baseline="0" dirty="0"/>
              <a:t> the check-in for accepted applicants only which was the part of the 1</a:t>
            </a:r>
            <a:r>
              <a:rPr lang="en-US" baseline="30000" dirty="0"/>
              <a:t>st</a:t>
            </a:r>
            <a:r>
              <a:rPr lang="en-US" baseline="0" dirty="0"/>
              <a:t> Milestone</a:t>
            </a:r>
          </a:p>
          <a:p>
            <a:r>
              <a:rPr lang="en-US" baseline="0" dirty="0"/>
              <a:t>Here we added Select all to increase user experience which was recommendation given by one of our colleagues after doing role play which again referred by Rohan in gathering requirement</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14</a:t>
            </a:fld>
            <a:endParaRPr lang="en-US"/>
          </a:p>
        </p:txBody>
      </p:sp>
    </p:spTree>
    <p:extLst>
      <p:ext uri="{BB962C8B-B14F-4D97-AF65-F5344CB8AC3E}">
        <p14:creationId xmlns:p14="http://schemas.microsoft.com/office/powerpoint/2010/main" val="2289816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registration we show the status of the of the applicant whether it is accepted or rejected along with comments if rejected.</a:t>
            </a:r>
          </a:p>
          <a:p>
            <a:r>
              <a:rPr lang="en-US" baseline="0" dirty="0"/>
              <a:t>This was part of 1</a:t>
            </a:r>
            <a:r>
              <a:rPr lang="en-US" baseline="30000" dirty="0"/>
              <a:t>st</a:t>
            </a:r>
            <a:r>
              <a:rPr lang="en-US" baseline="0" dirty="0"/>
              <a:t> milestone.</a:t>
            </a:r>
          </a:p>
          <a:p>
            <a:r>
              <a:rPr lang="en-US" baseline="0" dirty="0"/>
              <a:t>Here we have added a new story called as printing which is a part of 2</a:t>
            </a:r>
            <a:r>
              <a:rPr lang="en-US" baseline="30000" dirty="0"/>
              <a:t>nd</a:t>
            </a:r>
            <a:r>
              <a:rPr lang="en-US" baseline="0" dirty="0"/>
              <a:t> milestone.</a:t>
            </a:r>
          </a:p>
          <a:p>
            <a:r>
              <a:rPr lang="en-US" baseline="0" dirty="0"/>
              <a:t>This was derived by observing other groups as explained by Rohan here</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15</a:t>
            </a:fld>
            <a:endParaRPr lang="en-US"/>
          </a:p>
        </p:txBody>
      </p:sp>
    </p:spTree>
    <p:extLst>
      <p:ext uri="{BB962C8B-B14F-4D97-AF65-F5344CB8AC3E}">
        <p14:creationId xmlns:p14="http://schemas.microsoft.com/office/powerpoint/2010/main" val="2470736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4048716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908253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084228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2</a:t>
            </a:fld>
            <a:endParaRPr lang="en-US"/>
          </a:p>
        </p:txBody>
      </p:sp>
    </p:spTree>
    <p:extLst>
      <p:ext uri="{BB962C8B-B14F-4D97-AF65-F5344CB8AC3E}">
        <p14:creationId xmlns:p14="http://schemas.microsoft.com/office/powerpoint/2010/main" val="3477336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192933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736858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117626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95400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5935923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4317753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408036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3228821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32367858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3861413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23384114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9200281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462414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600550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26845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596653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planning</a:t>
            </a:r>
            <a:r>
              <a:rPr lang="en-US" baseline="0" dirty="0"/>
              <a:t> poker when each one provided with estimated time in days for each user story. Except for login and </a:t>
            </a:r>
            <a:r>
              <a:rPr lang="en-US" baseline="0" dirty="0" err="1"/>
              <a:t>prin</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967666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738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562917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2731815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7699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4867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8190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127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4720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36024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7484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303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380848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01150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2692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89871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16345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97200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54660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00226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4383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52339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417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0635986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30943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93039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69016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6167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73303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61215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14955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44510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87829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1382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pPr/>
              <a:t>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7774835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132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97145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54209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69373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2129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8429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08480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35986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74835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5300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pPr/>
              <a:t>12/8/2016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9653004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8189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27979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35836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56041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29171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1815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pPr/>
              <a:t>12/8/2016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07818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pPr/>
              <a:t>12/8/2016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382797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pPr/>
              <a:t>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2963583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pPr/>
              <a:t>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065604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pPr/>
              <a:t>12/8/2016</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pPr/>
              <a:t>‹#›</a:t>
            </a:fld>
            <a:endParaRPr lang="en-US"/>
          </a:p>
        </p:txBody>
      </p:sp>
    </p:spTree>
    <p:extLst>
      <p:ext uri="{BB962C8B-B14F-4D97-AF65-F5344CB8AC3E}">
        <p14:creationId xmlns:p14="http://schemas.microsoft.com/office/powerpoint/2010/main" val="3273394653"/>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428598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5540904"/>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8969573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3394653"/>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package" Target="../embeddings/Microsoft_Excel_Worksheet.xlsx"/></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8.png"/><Relationship Id="rId5" Type="http://schemas.openxmlformats.org/officeDocument/2006/relationships/image" Target="../media/image4.png"/><Relationship Id="rId10" Type="http://schemas.microsoft.com/office/2007/relationships/hdphoto" Target="../media/hdphoto4.wdp"/><Relationship Id="rId4" Type="http://schemas.microsoft.com/office/2007/relationships/hdphoto" Target="../media/hdphoto2.wdp"/><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microsoft.com/office/2007/relationships/hdphoto" Target="../media/hdphoto7.wdp"/></Relationships>
</file>

<file path=ppt/slides/_rels/slide21.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3.pn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7" Type="http://schemas.microsoft.com/office/2007/relationships/hdphoto" Target="../media/hdphoto7.wdp"/><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32.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4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8" Type="http://schemas.openxmlformats.org/officeDocument/2006/relationships/hyperlink" Target="https://guides.github.com/activities/hello-world/" TargetMode="External"/><Relationship Id="rId3" Type="http://schemas.openxmlformats.org/officeDocument/2006/relationships/hyperlink" Target="http://www.thehealthcarepeople.com/2015/02/16/top-three-challenges-healthcare-professionals-physicians/" TargetMode="External"/><Relationship Id="rId7" Type="http://schemas.openxmlformats.org/officeDocument/2006/relationships/hyperlink" Target="http://stackoverflow.com/questions/5788521/reading-a-csv-file-using-python" TargetMode="External"/><Relationship Id="rId2" Type="http://schemas.openxmlformats.org/officeDocument/2006/relationships/notesSlide" Target="../notesSlides/notesSlide37.xml"/><Relationship Id="rId1" Type="http://schemas.openxmlformats.org/officeDocument/2006/relationships/slideLayout" Target="../slideLayouts/slideLayout34.xml"/><Relationship Id="rId6" Type="http://schemas.openxmlformats.org/officeDocument/2006/relationships/hyperlink" Target="https://docs.python.org/2/howto/webservers.html" TargetMode="External"/><Relationship Id="rId5" Type="http://schemas.openxmlformats.org/officeDocument/2006/relationships/hyperlink" Target="https://www.djangoproject.com/" TargetMode="External"/><Relationship Id="rId10" Type="http://schemas.openxmlformats.org/officeDocument/2006/relationships/hyperlink" Target="https://www.python.org/about/success/" TargetMode="External"/><Relationship Id="rId4" Type="http://schemas.openxmlformats.org/officeDocument/2006/relationships/hyperlink" Target="https://docs.python.org/2/library/unittest.html" TargetMode="External"/><Relationship Id="rId9" Type="http://schemas.openxmlformats.org/officeDocument/2006/relationships/hyperlink" Target="http://lifehacker.com/5983680/how-the-heck-do-i-use-github"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6.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39497" y="368859"/>
            <a:ext cx="9144000" cy="2186955"/>
          </a:xfrm>
          <a:solidFill>
            <a:schemeClr val="tx1"/>
          </a:solidFill>
        </p:spPr>
        <p:txBody>
          <a:bodyPr>
            <a:normAutofit fontScale="90000"/>
          </a:bodyPr>
          <a:lstStyle/>
          <a:p>
            <a:pPr lvl="0">
              <a:lnSpc>
                <a:spcPct val="100000"/>
              </a:lnSpc>
              <a:spcBef>
                <a:spcPts val="0"/>
              </a:spcBef>
              <a:buClr>
                <a:schemeClr val="dk1"/>
              </a:buClr>
              <a:buSzPct val="25000"/>
            </a:pPr>
            <a:r>
              <a:rPr lang="en" sz="4000" dirty="0">
                <a:solidFill>
                  <a:schemeClr val="bg1"/>
                </a:solidFill>
                <a:latin typeface="Arial Rounded MT Bold" panose="020F0704030504030204" pitchFamily="34" charset="0"/>
                <a:ea typeface="Arial"/>
                <a:cs typeface="Arial"/>
                <a:sym typeface="Arial"/>
              </a:rPr>
              <a:t>Software Development Class - IST 303 </a:t>
            </a:r>
            <a:br>
              <a:rPr lang="en" dirty="0">
                <a:solidFill>
                  <a:schemeClr val="bg1"/>
                </a:solidFill>
                <a:latin typeface="Arial Rounded MT Bold" panose="020F0704030504030204" pitchFamily="34" charset="0"/>
                <a:ea typeface="Arial"/>
                <a:cs typeface="Arial"/>
                <a:sym typeface="Arial"/>
              </a:rPr>
            </a:br>
            <a:r>
              <a:rPr lang="en" sz="2700" dirty="0">
                <a:solidFill>
                  <a:schemeClr val="bg1"/>
                </a:solidFill>
                <a:latin typeface="Arial Rounded MT Bold" panose="020F0704030504030204" pitchFamily="34" charset="0"/>
                <a:ea typeface="Arial"/>
                <a:cs typeface="Arial"/>
                <a:sym typeface="Arial"/>
              </a:rPr>
              <a:t>Professor Terry Ryan</a:t>
            </a:r>
            <a:br>
              <a:rPr lang="en-US" dirty="0">
                <a:solidFill>
                  <a:schemeClr val="bg1"/>
                </a:solidFill>
                <a:latin typeface="Arial Rounded MT Bold" panose="020F0704030504030204" pitchFamily="34" charset="0"/>
              </a:rPr>
            </a:br>
            <a:r>
              <a:rPr lang="en-US" sz="4000" dirty="0">
                <a:solidFill>
                  <a:schemeClr val="bg1"/>
                </a:solidFill>
                <a:latin typeface="Arial Rounded MT Bold" panose="020F0704030504030204" pitchFamily="34" charset="0"/>
              </a:rPr>
              <a:t>Gila Breath Camp</a:t>
            </a:r>
            <a:br>
              <a:rPr lang="en-US" sz="4000" dirty="0">
                <a:solidFill>
                  <a:schemeClr val="bg1"/>
                </a:solidFill>
                <a:latin typeface="Arial Rounded MT Bold" panose="020F0704030504030204" pitchFamily="34" charset="0"/>
              </a:rPr>
            </a:br>
            <a:r>
              <a:rPr lang="en-US" sz="4000" dirty="0">
                <a:solidFill>
                  <a:schemeClr val="bg1"/>
                </a:solidFill>
                <a:latin typeface="Arial Rounded MT Bold" panose="020F0704030504030204" pitchFamily="34" charset="0"/>
              </a:rPr>
              <a:t>2</a:t>
            </a:r>
            <a:r>
              <a:rPr lang="en-US" sz="4000" baseline="30000" dirty="0">
                <a:solidFill>
                  <a:schemeClr val="bg1"/>
                </a:solidFill>
                <a:latin typeface="Arial Rounded MT Bold" panose="020F0704030504030204" pitchFamily="34" charset="0"/>
              </a:rPr>
              <a:t>nd</a:t>
            </a:r>
            <a:r>
              <a:rPr lang="en-US" sz="4000" dirty="0">
                <a:solidFill>
                  <a:schemeClr val="bg1"/>
                </a:solidFill>
                <a:latin typeface="Arial Rounded MT Bold" panose="020F0704030504030204" pitchFamily="34" charset="0"/>
              </a:rPr>
              <a:t> Milestone</a:t>
            </a:r>
          </a:p>
        </p:txBody>
      </p:sp>
      <p:sp>
        <p:nvSpPr>
          <p:cNvPr id="3" name="Subtitle 2"/>
          <p:cNvSpPr>
            <a:spLocks noGrp="1"/>
          </p:cNvSpPr>
          <p:nvPr>
            <p:ph type="subTitle" idx="1"/>
          </p:nvPr>
        </p:nvSpPr>
        <p:spPr>
          <a:xfrm>
            <a:off x="3035183" y="2555814"/>
            <a:ext cx="6098466" cy="2502794"/>
          </a:xfrm>
        </p:spPr>
        <p:txBody>
          <a:bodyPr>
            <a:noAutofit/>
          </a:bodyPr>
          <a:lstStyle/>
          <a:p>
            <a:r>
              <a:rPr lang="en-US" sz="2400" dirty="0">
                <a:solidFill>
                  <a:schemeClr val="bg1"/>
                </a:solidFill>
                <a:latin typeface="Arial Rounded MT Bold" panose="020F0704030504030204" pitchFamily="34" charset="0"/>
              </a:rPr>
              <a:t>Team #Penguins:</a:t>
            </a:r>
          </a:p>
          <a:p>
            <a:r>
              <a:rPr lang="en-US" sz="2400" dirty="0">
                <a:solidFill>
                  <a:schemeClr val="bg1"/>
                </a:solidFill>
                <a:latin typeface="Arial Rounded MT Bold" panose="020F0704030504030204" pitchFamily="34" charset="0"/>
              </a:rPr>
              <a:t>Jemin Gohil (aka Rico)</a:t>
            </a:r>
          </a:p>
          <a:p>
            <a:r>
              <a:rPr lang="en-US" sz="2400" dirty="0" err="1">
                <a:solidFill>
                  <a:schemeClr val="bg1"/>
                </a:solidFill>
                <a:latin typeface="Arial Rounded MT Bold" panose="020F0704030504030204" pitchFamily="34" charset="0"/>
              </a:rPr>
              <a:t>Karthik</a:t>
            </a:r>
            <a:r>
              <a:rPr lang="en-US" sz="2400" dirty="0">
                <a:solidFill>
                  <a:schemeClr val="bg1"/>
                </a:solidFill>
                <a:latin typeface="Arial Rounded MT Bold" panose="020F0704030504030204" pitchFamily="34" charset="0"/>
              </a:rPr>
              <a:t> </a:t>
            </a:r>
            <a:r>
              <a:rPr lang="en-US" sz="2400" dirty="0" err="1">
                <a:solidFill>
                  <a:schemeClr val="bg1"/>
                </a:solidFill>
                <a:latin typeface="Arial Rounded MT Bold" panose="020F0704030504030204" pitchFamily="34" charset="0"/>
              </a:rPr>
              <a:t>Manjunath</a:t>
            </a:r>
            <a:r>
              <a:rPr lang="en-US" sz="2400" dirty="0">
                <a:solidFill>
                  <a:schemeClr val="bg1"/>
                </a:solidFill>
                <a:latin typeface="Arial Rounded MT Bold" panose="020F0704030504030204" pitchFamily="34" charset="0"/>
              </a:rPr>
              <a:t> (aka Kowalski)</a:t>
            </a:r>
          </a:p>
          <a:p>
            <a:r>
              <a:rPr lang="en-US" sz="2400" dirty="0">
                <a:solidFill>
                  <a:schemeClr val="bg1"/>
                </a:solidFill>
                <a:latin typeface="Arial Rounded MT Bold" panose="020F0704030504030204" pitchFamily="34" charset="0"/>
              </a:rPr>
              <a:t>Rohan </a:t>
            </a:r>
            <a:r>
              <a:rPr lang="en-US" sz="2400" dirty="0" err="1">
                <a:solidFill>
                  <a:schemeClr val="bg1"/>
                </a:solidFill>
                <a:latin typeface="Arial Rounded MT Bold" panose="020F0704030504030204" pitchFamily="34" charset="0"/>
              </a:rPr>
              <a:t>Sawant</a:t>
            </a:r>
            <a:r>
              <a:rPr lang="en-US" sz="2400" dirty="0">
                <a:solidFill>
                  <a:schemeClr val="bg1"/>
                </a:solidFill>
                <a:latin typeface="Arial Rounded MT Bold" panose="020F0704030504030204" pitchFamily="34" charset="0"/>
              </a:rPr>
              <a:t> (aka Skipper)</a:t>
            </a:r>
          </a:p>
          <a:p>
            <a:r>
              <a:rPr lang="en-US" sz="2400" dirty="0" err="1">
                <a:solidFill>
                  <a:schemeClr val="bg1"/>
                </a:solidFill>
                <a:latin typeface="Arial Rounded MT Bold" panose="020F0704030504030204" pitchFamily="34" charset="0"/>
              </a:rPr>
              <a:t>Soheil</a:t>
            </a:r>
            <a:r>
              <a:rPr lang="en-US" sz="2400" dirty="0">
                <a:solidFill>
                  <a:schemeClr val="bg1"/>
                </a:solidFill>
                <a:latin typeface="Arial Rounded MT Bold" panose="020F0704030504030204" pitchFamily="34" charset="0"/>
              </a:rPr>
              <a:t> </a:t>
            </a:r>
            <a:r>
              <a:rPr lang="en-US" sz="2400" dirty="0" err="1">
                <a:solidFill>
                  <a:schemeClr val="bg1"/>
                </a:solidFill>
                <a:latin typeface="Arial Rounded MT Bold" panose="020F0704030504030204" pitchFamily="34" charset="0"/>
              </a:rPr>
              <a:t>Bouzari</a:t>
            </a:r>
            <a:r>
              <a:rPr lang="en-US" sz="2400" dirty="0">
                <a:solidFill>
                  <a:schemeClr val="bg1"/>
                </a:solidFill>
                <a:latin typeface="Arial Rounded MT Bold" panose="020F0704030504030204" pitchFamily="34" charset="0"/>
              </a:rPr>
              <a:t> (aka Private)</a:t>
            </a:r>
          </a:p>
        </p:txBody>
      </p:sp>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ackgroundRemoval t="6500" b="90000" l="10000" r="90000">
                        <a14:backgroundMark x1="45313" y1="34167" x2="45313" y2="34167"/>
                        <a14:backgroundMark x1="69125" y1="43250" x2="69125" y2="43250"/>
                        <a14:backgroundMark x1="67563" y1="26167" x2="67563" y2="26167"/>
                        <a14:backgroundMark x1="66438" y1="49250" x2="66438" y2="49250"/>
                      </a14:backgroundRemoval>
                    </a14:imgEffect>
                  </a14:imgLayer>
                </a14:imgProps>
              </a:ext>
              <a:ext uri="{28A0092B-C50C-407E-A947-70E740481C1C}">
                <a14:useLocalDpi xmlns:a14="http://schemas.microsoft.com/office/drawing/2010/main" val="0"/>
              </a:ext>
            </a:extLst>
          </a:blip>
          <a:stretch>
            <a:fillRect/>
          </a:stretch>
        </p:blipFill>
        <p:spPr>
          <a:xfrm>
            <a:off x="201245" y="4164413"/>
            <a:ext cx="3564367" cy="2673275"/>
          </a:xfrm>
          <a:prstGeom prst="rect">
            <a:avLst/>
          </a:prstGeom>
          <a:solidFill>
            <a:schemeClr val="bg1">
              <a:alpha val="56000"/>
            </a:schemeClr>
          </a:solidFill>
          <a:effectLst>
            <a:softEdge rad="152400"/>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03220" y="4123791"/>
            <a:ext cx="3618529" cy="2713897"/>
          </a:xfrm>
          <a:prstGeom prst="rect">
            <a:avLst/>
          </a:prstGeom>
          <a:effectLst>
            <a:outerShdw blurRad="50800" dist="50800" dir="5400000" algn="ctr" rotWithShape="0">
              <a:srgbClr val="000000">
                <a:alpha val="97000"/>
              </a:srgbClr>
            </a:outerShdw>
            <a:softEdge rad="165100"/>
          </a:effectLst>
        </p:spPr>
      </p:pic>
    </p:spTree>
    <p:extLst>
      <p:ext uri="{BB962C8B-B14F-4D97-AF65-F5344CB8AC3E}">
        <p14:creationId xmlns:p14="http://schemas.microsoft.com/office/powerpoint/2010/main" val="3265662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25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25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250"/>
                                        <p:tgtEl>
                                          <p:spTgt spid="5"/>
                                        </p:tgtEl>
                                      </p:cBhvr>
                                    </p:animEffect>
                                    <p:anim calcmode="lin" valueType="num">
                                      <p:cBhvr>
                                        <p:cTn id="34" dur="250" fill="hold"/>
                                        <p:tgtEl>
                                          <p:spTgt spid="5"/>
                                        </p:tgtEl>
                                        <p:attrNameLst>
                                          <p:attrName>ppt_x</p:attrName>
                                        </p:attrNameLst>
                                      </p:cBhvr>
                                      <p:tavLst>
                                        <p:tav tm="0">
                                          <p:val>
                                            <p:strVal val="#ppt_x"/>
                                          </p:val>
                                        </p:tav>
                                        <p:tav tm="100000">
                                          <p:val>
                                            <p:strVal val="#ppt_x"/>
                                          </p:val>
                                        </p:tav>
                                      </p:tavLst>
                                    </p:anim>
                                    <p:anim calcmode="lin" valueType="num">
                                      <p:cBhvr>
                                        <p:cTn id="35" dur="250" fill="hold"/>
                                        <p:tgtEl>
                                          <p:spTgt spid="5"/>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250"/>
                                        <p:tgtEl>
                                          <p:spTgt spid="6"/>
                                        </p:tgtEl>
                                      </p:cBhvr>
                                    </p:animEffect>
                                    <p:anim calcmode="lin" valueType="num">
                                      <p:cBhvr>
                                        <p:cTn id="39" dur="250" fill="hold"/>
                                        <p:tgtEl>
                                          <p:spTgt spid="6"/>
                                        </p:tgtEl>
                                        <p:attrNameLst>
                                          <p:attrName>ppt_x</p:attrName>
                                        </p:attrNameLst>
                                      </p:cBhvr>
                                      <p:tavLst>
                                        <p:tav tm="0">
                                          <p:val>
                                            <p:strVal val="#ppt_x"/>
                                          </p:val>
                                        </p:tav>
                                        <p:tav tm="100000">
                                          <p:val>
                                            <p:strVal val="#ppt_x"/>
                                          </p:val>
                                        </p:tav>
                                      </p:tavLst>
                                    </p:anim>
                                    <p:anim calcmode="lin" valueType="num">
                                      <p:cBhvr>
                                        <p:cTn id="40"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stretch>
            <a:fillRect/>
          </a:stretch>
        </p:blipFill>
        <p:spPr>
          <a:xfrm>
            <a:off x="834517" y="1302002"/>
            <a:ext cx="10687050" cy="5219700"/>
          </a:xfrm>
          <a:prstGeom prst="rect">
            <a:avLst/>
          </a:prstGeom>
        </p:spPr>
      </p:pic>
      <p:sp>
        <p:nvSpPr>
          <p:cNvPr id="9" name="Donut 8"/>
          <p:cNvSpPr/>
          <p:nvPr/>
        </p:nvSpPr>
        <p:spPr>
          <a:xfrm>
            <a:off x="363669" y="131302"/>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7" name="Rectangle 6"/>
          <p:cNvSpPr/>
          <p:nvPr/>
        </p:nvSpPr>
        <p:spPr>
          <a:xfrm>
            <a:off x="9301675" y="1391989"/>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7142179" y="3675529"/>
            <a:ext cx="961915" cy="177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168242" y="3911852"/>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14" name="TextBox 13"/>
          <p:cNvSpPr txBox="1"/>
          <p:nvPr/>
        </p:nvSpPr>
        <p:spPr>
          <a:xfrm>
            <a:off x="9649237" y="3852489"/>
            <a:ext cx="1139462" cy="414711"/>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Refund</a:t>
            </a:r>
          </a:p>
        </p:txBody>
      </p:sp>
      <p:cxnSp>
        <p:nvCxnSpPr>
          <p:cNvPr id="15" name="Straight Arrow Connector 14"/>
          <p:cNvCxnSpPr/>
          <p:nvPr/>
        </p:nvCxnSpPr>
        <p:spPr>
          <a:xfrm flipH="1" flipV="1">
            <a:off x="10323945" y="4267200"/>
            <a:ext cx="522914" cy="95541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509836" y="253411"/>
            <a:ext cx="10419840" cy="646331"/>
          </a:xfrm>
          <a:prstGeom prst="rect">
            <a:avLst/>
          </a:prstGeom>
          <a:noFill/>
        </p:spPr>
        <p:txBody>
          <a:bodyPr wrap="none" rtlCol="0">
            <a:spAutoFit/>
          </a:bodyPr>
          <a:lstStyle/>
          <a:p>
            <a:r>
              <a:rPr lang="en-US" sz="3600" b="1" dirty="0">
                <a:solidFill>
                  <a:prstClr val="white"/>
                </a:solidFill>
                <a:latin typeface="Microsoft YaHei Light" pitchFamily="34" charset="-122"/>
                <a:ea typeface="Microsoft YaHei Light" pitchFamily="34" charset="-122"/>
              </a:rPr>
              <a:t>2</a:t>
            </a:r>
            <a:r>
              <a:rPr lang="en-US" sz="3600" b="1" baseline="30000" dirty="0">
                <a:solidFill>
                  <a:prstClr val="white"/>
                </a:solidFill>
                <a:latin typeface="Microsoft YaHei Light" pitchFamily="34" charset="-122"/>
                <a:ea typeface="Microsoft YaHei Light" pitchFamily="34" charset="-122"/>
              </a:rPr>
              <a:t>nd</a:t>
            </a:r>
            <a:r>
              <a:rPr lang="en-US" sz="3600" b="1" dirty="0">
                <a:solidFill>
                  <a:prstClr val="white"/>
                </a:solidFill>
                <a:latin typeface="Microsoft YaHei Light" pitchFamily="34" charset="-122"/>
                <a:ea typeface="Microsoft YaHei Light" pitchFamily="34" charset="-122"/>
              </a:rPr>
              <a:t> Milestone Activities (Cancellation and Refund)</a:t>
            </a:r>
          </a:p>
        </p:txBody>
      </p:sp>
    </p:spTree>
    <p:extLst>
      <p:ext uri="{BB962C8B-B14F-4D97-AF65-F5344CB8AC3E}">
        <p14:creationId xmlns:p14="http://schemas.microsoft.com/office/powerpoint/2010/main" val="373867149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stretch>
            <a:fillRect/>
          </a:stretch>
        </p:blipFill>
        <p:spPr>
          <a:xfrm>
            <a:off x="1253938" y="1324615"/>
            <a:ext cx="9791700" cy="4895850"/>
          </a:xfrm>
          <a:prstGeom prst="rect">
            <a:avLst/>
          </a:prstGeom>
        </p:spPr>
      </p:pic>
      <p:sp>
        <p:nvSpPr>
          <p:cNvPr id="7" name="Rectangle 6"/>
          <p:cNvSpPr/>
          <p:nvPr/>
        </p:nvSpPr>
        <p:spPr>
          <a:xfrm>
            <a:off x="5490417" y="1324615"/>
            <a:ext cx="965605" cy="2531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4787153" y="3352800"/>
            <a:ext cx="2725270" cy="3157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38486" y="3938516"/>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17" name="Rectangle 16"/>
          <p:cNvSpPr/>
          <p:nvPr/>
        </p:nvSpPr>
        <p:spPr>
          <a:xfrm>
            <a:off x="7646895" y="3352799"/>
            <a:ext cx="3056964" cy="3157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1711314" y="131302"/>
            <a:ext cx="726673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2</a:t>
            </a:r>
            <a:r>
              <a:rPr lang="en-US" sz="5400" b="1" baseline="30000" dirty="0">
                <a:solidFill>
                  <a:prstClr val="white"/>
                </a:solidFill>
                <a:latin typeface="Microsoft YaHei Light" pitchFamily="34" charset="-122"/>
                <a:ea typeface="Microsoft YaHei Light" pitchFamily="34" charset="-122"/>
              </a:rPr>
              <a:t>nd</a:t>
            </a:r>
            <a:r>
              <a:rPr lang="en-US" sz="5400" b="1" dirty="0">
                <a:solidFill>
                  <a:prstClr val="white"/>
                </a:solidFill>
                <a:latin typeface="Microsoft YaHei Light" pitchFamily="34" charset="-122"/>
                <a:ea typeface="Microsoft YaHei Light" pitchFamily="34" charset="-122"/>
              </a:rPr>
              <a:t> Milestone Activities</a:t>
            </a:r>
          </a:p>
        </p:txBody>
      </p:sp>
    </p:spTree>
    <p:extLst>
      <p:ext uri="{BB962C8B-B14F-4D97-AF65-F5344CB8AC3E}">
        <p14:creationId xmlns:p14="http://schemas.microsoft.com/office/powerpoint/2010/main" val="2087046187"/>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stretch>
            <a:fillRect/>
          </a:stretch>
        </p:blipFill>
        <p:spPr>
          <a:xfrm>
            <a:off x="916959" y="1241375"/>
            <a:ext cx="10429875" cy="4905375"/>
          </a:xfrm>
          <a:prstGeom prst="rect">
            <a:avLst/>
          </a:prstGeom>
        </p:spPr>
      </p:pic>
      <p:sp>
        <p:nvSpPr>
          <p:cNvPr id="7" name="Rectangle 6"/>
          <p:cNvSpPr/>
          <p:nvPr/>
        </p:nvSpPr>
        <p:spPr>
          <a:xfrm>
            <a:off x="7964676" y="1252899"/>
            <a:ext cx="1035889" cy="271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061883" y="2474258"/>
            <a:ext cx="2223246" cy="358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84490" y="3663773"/>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10" name="TextBox 9"/>
          <p:cNvSpPr txBox="1"/>
          <p:nvPr/>
        </p:nvSpPr>
        <p:spPr>
          <a:xfrm>
            <a:off x="1711314" y="131302"/>
            <a:ext cx="726673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2</a:t>
            </a:r>
            <a:r>
              <a:rPr lang="en-US" sz="5400" b="1" baseline="30000" dirty="0">
                <a:solidFill>
                  <a:prstClr val="white"/>
                </a:solidFill>
                <a:latin typeface="Microsoft YaHei Light" pitchFamily="34" charset="-122"/>
                <a:ea typeface="Microsoft YaHei Light" pitchFamily="34" charset="-122"/>
              </a:rPr>
              <a:t>nd</a:t>
            </a:r>
            <a:r>
              <a:rPr lang="en-US" sz="5400" b="1" dirty="0">
                <a:solidFill>
                  <a:prstClr val="white"/>
                </a:solidFill>
                <a:latin typeface="Microsoft YaHei Light" pitchFamily="34" charset="-122"/>
                <a:ea typeface="Microsoft YaHei Light" pitchFamily="34" charset="-122"/>
              </a:rPr>
              <a:t> Milestone Activities</a:t>
            </a:r>
          </a:p>
        </p:txBody>
      </p:sp>
    </p:spTree>
    <p:extLst>
      <p:ext uri="{BB962C8B-B14F-4D97-AF65-F5344CB8AC3E}">
        <p14:creationId xmlns:p14="http://schemas.microsoft.com/office/powerpoint/2010/main" val="2347692543"/>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34870" y="1011060"/>
            <a:ext cx="10201275" cy="5305425"/>
          </a:xfrm>
          <a:prstGeom prst="rect">
            <a:avLst/>
          </a:prstGeom>
        </p:spPr>
      </p:pic>
      <p:sp>
        <p:nvSpPr>
          <p:cNvPr id="7" name="Rectangle 6"/>
          <p:cNvSpPr/>
          <p:nvPr/>
        </p:nvSpPr>
        <p:spPr>
          <a:xfrm>
            <a:off x="8598856" y="1123727"/>
            <a:ext cx="1035889" cy="271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061883" y="2474258"/>
            <a:ext cx="2223246" cy="358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84490" y="3663773"/>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10" name="TextBox 9"/>
          <p:cNvSpPr txBox="1"/>
          <p:nvPr/>
        </p:nvSpPr>
        <p:spPr>
          <a:xfrm>
            <a:off x="1711314" y="131302"/>
            <a:ext cx="726673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2</a:t>
            </a:r>
            <a:r>
              <a:rPr lang="en-US" sz="5400" b="1" baseline="30000" dirty="0">
                <a:solidFill>
                  <a:prstClr val="white"/>
                </a:solidFill>
                <a:latin typeface="Microsoft YaHei Light" pitchFamily="34" charset="-122"/>
                <a:ea typeface="Microsoft YaHei Light" pitchFamily="34" charset="-122"/>
              </a:rPr>
              <a:t>nd</a:t>
            </a:r>
            <a:r>
              <a:rPr lang="en-US" sz="5400" b="1" dirty="0">
                <a:solidFill>
                  <a:prstClr val="white"/>
                </a:solidFill>
                <a:latin typeface="Microsoft YaHei Light" pitchFamily="34" charset="-122"/>
                <a:ea typeface="Microsoft YaHei Light" pitchFamily="34" charset="-122"/>
              </a:rPr>
              <a:t> Milestone Activities</a:t>
            </a:r>
          </a:p>
        </p:txBody>
      </p:sp>
    </p:spTree>
    <p:extLst>
      <p:ext uri="{BB962C8B-B14F-4D97-AF65-F5344CB8AC3E}">
        <p14:creationId xmlns:p14="http://schemas.microsoft.com/office/powerpoint/2010/main" val="340923529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pic>
        <p:nvPicPr>
          <p:cNvPr id="2" name="Picture 1"/>
          <p:cNvPicPr>
            <a:picLocks noChangeAspect="1"/>
          </p:cNvPicPr>
          <p:nvPr/>
        </p:nvPicPr>
        <p:blipFill>
          <a:blip r:embed="rId3" cstate="print"/>
          <a:stretch>
            <a:fillRect/>
          </a:stretch>
        </p:blipFill>
        <p:spPr>
          <a:xfrm>
            <a:off x="665211" y="1302344"/>
            <a:ext cx="10980000" cy="4627719"/>
          </a:xfrm>
          <a:prstGeom prst="rect">
            <a:avLst/>
          </a:prstGeom>
        </p:spPr>
      </p:pic>
      <p:sp>
        <p:nvSpPr>
          <p:cNvPr id="7" name="Rectangle 6"/>
          <p:cNvSpPr/>
          <p:nvPr/>
        </p:nvSpPr>
        <p:spPr>
          <a:xfrm>
            <a:off x="5644076" y="1302344"/>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5168241" y="3281294"/>
            <a:ext cx="6476969" cy="382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168242" y="3911852"/>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
        <p:nvSpPr>
          <p:cNvPr id="14" name="TextBox 13"/>
          <p:cNvSpPr txBox="1"/>
          <p:nvPr/>
        </p:nvSpPr>
        <p:spPr>
          <a:xfrm>
            <a:off x="1711314" y="1636367"/>
            <a:ext cx="3183944" cy="132343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IMPROVEMENT made in 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 after recommendation after Role-play with colleague</a:t>
            </a:r>
          </a:p>
        </p:txBody>
      </p:sp>
      <p:cxnSp>
        <p:nvCxnSpPr>
          <p:cNvPr id="15" name="Straight Arrow Connector 14"/>
          <p:cNvCxnSpPr/>
          <p:nvPr/>
        </p:nvCxnSpPr>
        <p:spPr>
          <a:xfrm flipH="1" flipV="1">
            <a:off x="3303286" y="2858392"/>
            <a:ext cx="1537656" cy="5840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11314" y="186363"/>
            <a:ext cx="726673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2</a:t>
            </a:r>
            <a:r>
              <a:rPr lang="en-US" sz="5400" b="1" baseline="30000" dirty="0">
                <a:solidFill>
                  <a:prstClr val="white"/>
                </a:solidFill>
                <a:latin typeface="Microsoft YaHei Light" pitchFamily="34" charset="-122"/>
                <a:ea typeface="Microsoft YaHei Light" pitchFamily="34" charset="-122"/>
              </a:rPr>
              <a:t>nd</a:t>
            </a:r>
            <a:r>
              <a:rPr lang="en-US" sz="5400" b="1" dirty="0">
                <a:solidFill>
                  <a:prstClr val="white"/>
                </a:solidFill>
                <a:latin typeface="Microsoft YaHei Light" pitchFamily="34" charset="-122"/>
                <a:ea typeface="Microsoft YaHei Light" pitchFamily="34" charset="-122"/>
              </a:rPr>
              <a:t> Milestone Activities</a:t>
            </a:r>
          </a:p>
        </p:txBody>
      </p:sp>
    </p:spTree>
    <p:extLst>
      <p:ext uri="{BB962C8B-B14F-4D97-AF65-F5344CB8AC3E}">
        <p14:creationId xmlns:p14="http://schemas.microsoft.com/office/powerpoint/2010/main" val="191644466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479009" y="207612"/>
            <a:ext cx="9171100"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(Printing)</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pic>
        <p:nvPicPr>
          <p:cNvPr id="6" name="Picture 5"/>
          <p:cNvPicPr>
            <a:picLocks noChangeAspect="1"/>
          </p:cNvPicPr>
          <p:nvPr/>
        </p:nvPicPr>
        <p:blipFill>
          <a:blip r:embed="rId3" cstate="print"/>
          <a:stretch>
            <a:fillRect/>
          </a:stretch>
        </p:blipFill>
        <p:spPr>
          <a:xfrm>
            <a:off x="711640" y="1303618"/>
            <a:ext cx="10087403" cy="5245844"/>
          </a:xfrm>
          <a:prstGeom prst="rect">
            <a:avLst/>
          </a:prstGeom>
        </p:spPr>
      </p:pic>
      <p:sp>
        <p:nvSpPr>
          <p:cNvPr id="7" name="Rectangle 6"/>
          <p:cNvSpPr/>
          <p:nvPr/>
        </p:nvSpPr>
        <p:spPr>
          <a:xfrm>
            <a:off x="5644076" y="1302344"/>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6329082" y="3156603"/>
            <a:ext cx="3252761" cy="12629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9649518" y="3190040"/>
            <a:ext cx="954912" cy="5572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9476307" y="1109693"/>
            <a:ext cx="2645472" cy="163121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a:p>
            <a:pPr algn="ctr"/>
            <a:r>
              <a:rPr lang="en-US" sz="2000" b="1" dirty="0">
                <a:latin typeface="Microsoft YaHei Light" pitchFamily="34" charset="-122"/>
                <a:ea typeface="Microsoft YaHei Light" pitchFamily="34" charset="-122"/>
                <a:sym typeface="Wingdings" pitchFamily="2" charset="2"/>
              </a:rPr>
              <a:t>Printing</a:t>
            </a:r>
          </a:p>
          <a:p>
            <a:pPr algn="ctr"/>
            <a:r>
              <a:rPr lang="en-US" sz="2000" b="1" dirty="0">
                <a:latin typeface="Microsoft YaHei Light" pitchFamily="34" charset="-122"/>
                <a:ea typeface="Microsoft YaHei Light" pitchFamily="34" charset="-122"/>
                <a:sym typeface="Wingdings" pitchFamily="2" charset="2"/>
              </a:rPr>
              <a:t>(New User Story derived by observing other groups)</a:t>
            </a:r>
          </a:p>
        </p:txBody>
      </p:sp>
      <p:cxnSp>
        <p:nvCxnSpPr>
          <p:cNvPr id="12" name="Straight Arrow Connector 11"/>
          <p:cNvCxnSpPr/>
          <p:nvPr/>
        </p:nvCxnSpPr>
        <p:spPr>
          <a:xfrm flipV="1">
            <a:off x="10543139" y="2703684"/>
            <a:ext cx="511807" cy="45291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68242" y="4190275"/>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cxnSp>
        <p:nvCxnSpPr>
          <p:cNvPr id="13" name="Straight Arrow Connector 12"/>
          <p:cNvCxnSpPr/>
          <p:nvPr/>
        </p:nvCxnSpPr>
        <p:spPr>
          <a:xfrm>
            <a:off x="10394205" y="4142016"/>
            <a:ext cx="404837" cy="6085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8322783" y="4835294"/>
            <a:ext cx="3608381" cy="1213598"/>
          </a:xfrm>
          <a:prstGeom prst="rect">
            <a:avLst/>
          </a:prstGeom>
        </p:spPr>
      </p:pic>
    </p:spTree>
    <p:extLst>
      <p:ext uri="{BB962C8B-B14F-4D97-AF65-F5344CB8AC3E}">
        <p14:creationId xmlns:p14="http://schemas.microsoft.com/office/powerpoint/2010/main" val="487365239"/>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TextBox 2"/>
          <p:cNvSpPr txBox="1"/>
          <p:nvPr/>
        </p:nvSpPr>
        <p:spPr>
          <a:xfrm>
            <a:off x="1582928" y="211317"/>
            <a:ext cx="10402591"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(Task division)</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graphicFrame>
        <p:nvGraphicFramePr>
          <p:cNvPr id="14" name="Table 13"/>
          <p:cNvGraphicFramePr>
            <a:graphicFrameLocks noGrp="1"/>
          </p:cNvGraphicFramePr>
          <p:nvPr>
            <p:extLst>
              <p:ext uri="{D42A27DB-BD31-4B8C-83A1-F6EECF244321}">
                <p14:modId xmlns:p14="http://schemas.microsoft.com/office/powerpoint/2010/main" val="3944889265"/>
              </p:ext>
            </p:extLst>
          </p:nvPr>
        </p:nvGraphicFramePr>
        <p:xfrm>
          <a:off x="82504" y="1767349"/>
          <a:ext cx="4062256" cy="2146744"/>
        </p:xfrm>
        <a:graphic>
          <a:graphicData uri="http://schemas.openxmlformats.org/drawingml/2006/table">
            <a:tbl>
              <a:tblPr/>
              <a:tblGrid>
                <a:gridCol w="571612">
                  <a:extLst>
                    <a:ext uri="{9D8B030D-6E8A-4147-A177-3AD203B41FA5}">
                      <a16:colId xmlns:a16="http://schemas.microsoft.com/office/drawing/2014/main" val="758655036"/>
                    </a:ext>
                  </a:extLst>
                </a:gridCol>
                <a:gridCol w="2255963">
                  <a:extLst>
                    <a:ext uri="{9D8B030D-6E8A-4147-A177-3AD203B41FA5}">
                      <a16:colId xmlns:a16="http://schemas.microsoft.com/office/drawing/2014/main" val="1303547910"/>
                    </a:ext>
                  </a:extLst>
                </a:gridCol>
                <a:gridCol w="670691">
                  <a:extLst>
                    <a:ext uri="{9D8B030D-6E8A-4147-A177-3AD203B41FA5}">
                      <a16:colId xmlns:a16="http://schemas.microsoft.com/office/drawing/2014/main" val="3867666237"/>
                    </a:ext>
                  </a:extLst>
                </a:gridCol>
                <a:gridCol w="563990">
                  <a:extLst>
                    <a:ext uri="{9D8B030D-6E8A-4147-A177-3AD203B41FA5}">
                      <a16:colId xmlns:a16="http://schemas.microsoft.com/office/drawing/2014/main" val="3400852752"/>
                    </a:ext>
                  </a:extLst>
                </a:gridCol>
              </a:tblGrid>
              <a:tr h="231864">
                <a:tc gridSpan="4">
                  <a:txBody>
                    <a:bodyPr/>
                    <a:lstStyle/>
                    <a:p>
                      <a:pPr algn="ctr" fontAlgn="b"/>
                      <a:r>
                        <a:rPr lang="en-US" sz="1100" b="1" i="0" u="none" strike="noStrike" dirty="0">
                          <a:solidFill>
                            <a:srgbClr val="000000"/>
                          </a:solidFill>
                          <a:effectLst/>
                          <a:latin typeface="Calibri" panose="020F0502020204030204" pitchFamily="34" charset="0"/>
                        </a:rPr>
                        <a:t>User Story: Priorities from Guardian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14724675"/>
                  </a:ext>
                </a:extLst>
              </a:tr>
              <a:tr h="238169">
                <a:tc>
                  <a:txBody>
                    <a:bodyPr/>
                    <a:lstStyle/>
                    <a:p>
                      <a:pPr algn="l" fontAlgn="b"/>
                      <a:r>
                        <a:rPr lang="en-US" sz="1100" b="0" i="0" u="none" strike="noStrike" dirty="0">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570592896"/>
                  </a:ext>
                </a:extLst>
              </a:tr>
              <a:tr h="238169">
                <a:tc rowSpan="2">
                  <a:txBody>
                    <a:bodyPr/>
                    <a:lstStyle/>
                    <a:p>
                      <a:pPr algn="ctr" fontAlgn="ctr"/>
                      <a:r>
                        <a:rPr lang="en-US" sz="11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Priority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Rohan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2 hours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926591822"/>
                  </a:ext>
                </a:extLst>
              </a:tr>
              <a:tr h="238169">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804105337"/>
                  </a:ext>
                </a:extLst>
              </a:tr>
              <a:tr h="238169">
                <a:tc rowSpan="2">
                  <a:txBody>
                    <a:bodyPr/>
                    <a:lstStyle/>
                    <a:p>
                      <a:pPr algn="ctr" fontAlgn="ctr"/>
                      <a:r>
                        <a:rPr lang="en-US" sz="1100" b="0"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logic for applying priorities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Rohan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6 hours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96692997"/>
                  </a:ext>
                </a:extLst>
              </a:tr>
              <a:tr h="238169">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078756015"/>
                  </a:ext>
                </a:extLst>
              </a:tr>
              <a:tr h="238169">
                <a:tc>
                  <a:txBody>
                    <a:bodyPr/>
                    <a:lstStyle/>
                    <a:p>
                      <a:pPr algn="ctr" fontAlgn="ctr"/>
                      <a:r>
                        <a:rPr lang="en-US" sz="1100" b="0" i="0" u="none" strike="noStrike" dirty="0">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Connecting the priority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Karthik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1 day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527700780"/>
                  </a:ext>
                </a:extLst>
              </a:tr>
              <a:tr h="238169">
                <a:tc rowSpan="2">
                  <a:txBody>
                    <a:bodyPr/>
                    <a:lstStyle/>
                    <a:p>
                      <a:pPr algn="ctr" fontAlgn="ctr"/>
                      <a:r>
                        <a:rPr lang="en-US" sz="11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Jemin &amp;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2 days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415498473"/>
                  </a:ext>
                </a:extLst>
              </a:tr>
              <a:tr h="247697">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err="1">
                          <a:solidFill>
                            <a:srgbClr val="000000"/>
                          </a:solidFill>
                          <a:effectLst/>
                          <a:latin typeface="Calibri" panose="020F0502020204030204" pitchFamily="34" charset="0"/>
                        </a:rPr>
                        <a:t>Soheil</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extLst>
                  <a:ext uri="{0D108BD9-81ED-4DB2-BD59-A6C34878D82A}">
                    <a16:rowId xmlns:a16="http://schemas.microsoft.com/office/drawing/2014/main" val="2146756926"/>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469702311"/>
              </p:ext>
            </p:extLst>
          </p:nvPr>
        </p:nvGraphicFramePr>
        <p:xfrm>
          <a:off x="4173224" y="1750427"/>
          <a:ext cx="3899406" cy="2163665"/>
        </p:xfrm>
        <a:graphic>
          <a:graphicData uri="http://schemas.openxmlformats.org/drawingml/2006/table">
            <a:tbl>
              <a:tblPr/>
              <a:tblGrid>
                <a:gridCol w="534654">
                  <a:extLst>
                    <a:ext uri="{9D8B030D-6E8A-4147-A177-3AD203B41FA5}">
                      <a16:colId xmlns:a16="http://schemas.microsoft.com/office/drawing/2014/main" val="32410124"/>
                    </a:ext>
                  </a:extLst>
                </a:gridCol>
                <a:gridCol w="2209901">
                  <a:extLst>
                    <a:ext uri="{9D8B030D-6E8A-4147-A177-3AD203B41FA5}">
                      <a16:colId xmlns:a16="http://schemas.microsoft.com/office/drawing/2014/main" val="3986328295"/>
                    </a:ext>
                  </a:extLst>
                </a:gridCol>
                <a:gridCol w="627326">
                  <a:extLst>
                    <a:ext uri="{9D8B030D-6E8A-4147-A177-3AD203B41FA5}">
                      <a16:colId xmlns:a16="http://schemas.microsoft.com/office/drawing/2014/main" val="243040679"/>
                    </a:ext>
                  </a:extLst>
                </a:gridCol>
                <a:gridCol w="527525">
                  <a:extLst>
                    <a:ext uri="{9D8B030D-6E8A-4147-A177-3AD203B41FA5}">
                      <a16:colId xmlns:a16="http://schemas.microsoft.com/office/drawing/2014/main" val="2727304672"/>
                    </a:ext>
                  </a:extLst>
                </a:gridCol>
              </a:tblGrid>
              <a:tr h="276561">
                <a:tc gridSpan="4">
                  <a:txBody>
                    <a:bodyPr/>
                    <a:lstStyle/>
                    <a:p>
                      <a:pPr algn="ctr" fontAlgn="b"/>
                      <a:r>
                        <a:rPr lang="en-US" sz="1100" b="1" i="0" u="none" strike="noStrike">
                          <a:solidFill>
                            <a:srgbClr val="000000"/>
                          </a:solidFill>
                          <a:effectLst/>
                          <a:latin typeface="Calibri" panose="020F0502020204030204" pitchFamily="34" charset="0"/>
                        </a:rPr>
                        <a:t>User Story: Assignment to tribes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61067084"/>
                  </a:ext>
                </a:extLst>
              </a:tr>
              <a:tr h="362469">
                <a:tc>
                  <a:txBody>
                    <a:bodyPr/>
                    <a:lstStyle/>
                    <a:p>
                      <a:pPr algn="l" fontAlgn="b"/>
                      <a:r>
                        <a:rPr lang="en-US" sz="1100" b="0" i="0" u="none" strike="noStrike">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272136952"/>
                  </a:ext>
                </a:extLst>
              </a:tr>
              <a:tr h="217805">
                <a:tc rowSpan="2">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Making the Tribes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Soheil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3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669277925"/>
                  </a:ext>
                </a:extLst>
              </a:tr>
              <a:tr h="21780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21698408"/>
                  </a:ext>
                </a:extLst>
              </a:tr>
              <a:tr h="217805">
                <a:tc rowSpan="2">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Making the logic for assigning Tribes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Rohan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9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611706810"/>
                  </a:ext>
                </a:extLst>
              </a:tr>
              <a:tr h="21780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58954782"/>
                  </a:ext>
                </a:extLst>
              </a:tr>
              <a:tr h="217805">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Connecting the Tribes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Karthik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2.5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499326524"/>
                  </a:ext>
                </a:extLst>
              </a:tr>
              <a:tr h="217805">
                <a:tc rowSpan="2">
                  <a:txBody>
                    <a:bodyPr/>
                    <a:lstStyle/>
                    <a:p>
                      <a:pPr algn="ctr" fontAlgn="ctr"/>
                      <a:r>
                        <a:rPr lang="en-US" sz="11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Jemin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7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1918341570"/>
                  </a:ext>
                </a:extLst>
              </a:tr>
              <a:tr h="21780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664292091"/>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668087532"/>
              </p:ext>
            </p:extLst>
          </p:nvPr>
        </p:nvGraphicFramePr>
        <p:xfrm>
          <a:off x="128998" y="3999346"/>
          <a:ext cx="3964626" cy="2035173"/>
        </p:xfrm>
        <a:graphic>
          <a:graphicData uri="http://schemas.openxmlformats.org/drawingml/2006/table">
            <a:tbl>
              <a:tblPr/>
              <a:tblGrid>
                <a:gridCol w="482650">
                  <a:extLst>
                    <a:ext uri="{9D8B030D-6E8A-4147-A177-3AD203B41FA5}">
                      <a16:colId xmlns:a16="http://schemas.microsoft.com/office/drawing/2014/main" val="4165597696"/>
                    </a:ext>
                  </a:extLst>
                </a:gridCol>
                <a:gridCol w="2364986">
                  <a:extLst>
                    <a:ext uri="{9D8B030D-6E8A-4147-A177-3AD203B41FA5}">
                      <a16:colId xmlns:a16="http://schemas.microsoft.com/office/drawing/2014/main" val="977660748"/>
                    </a:ext>
                  </a:extLst>
                </a:gridCol>
                <a:gridCol w="606760">
                  <a:extLst>
                    <a:ext uri="{9D8B030D-6E8A-4147-A177-3AD203B41FA5}">
                      <a16:colId xmlns:a16="http://schemas.microsoft.com/office/drawing/2014/main" val="1567502573"/>
                    </a:ext>
                  </a:extLst>
                </a:gridCol>
                <a:gridCol w="510230">
                  <a:extLst>
                    <a:ext uri="{9D8B030D-6E8A-4147-A177-3AD203B41FA5}">
                      <a16:colId xmlns:a16="http://schemas.microsoft.com/office/drawing/2014/main" val="634342323"/>
                    </a:ext>
                  </a:extLst>
                </a:gridCol>
              </a:tblGrid>
              <a:tr h="208700">
                <a:tc gridSpan="4">
                  <a:txBody>
                    <a:bodyPr/>
                    <a:lstStyle/>
                    <a:p>
                      <a:pPr algn="ctr" fontAlgn="b"/>
                      <a:r>
                        <a:rPr lang="en-US" sz="1100" b="1" i="0" u="none" strike="noStrike" dirty="0">
                          <a:solidFill>
                            <a:srgbClr val="000000"/>
                          </a:solidFill>
                          <a:effectLst/>
                          <a:latin typeface="Calibri" panose="020F0502020204030204" pitchFamily="34" charset="0"/>
                        </a:rPr>
                        <a:t>User Story: Assignment to Bunkhouses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0722660"/>
                  </a:ext>
                </a:extLst>
              </a:tr>
              <a:tr h="208700">
                <a:tc>
                  <a:txBody>
                    <a:bodyPr/>
                    <a:lstStyle/>
                    <a:p>
                      <a:pPr algn="l" fontAlgn="b"/>
                      <a:r>
                        <a:rPr lang="en-US" sz="1100" b="0" i="0" u="none" strike="noStrike">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49809819"/>
                  </a:ext>
                </a:extLst>
              </a:tr>
              <a:tr h="208700">
                <a:tc rowSpan="2">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Bunkhouses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dirty="0" err="1">
                          <a:solidFill>
                            <a:srgbClr val="000000"/>
                          </a:solidFill>
                          <a:effectLst/>
                          <a:latin typeface="Calibri" panose="020F0502020204030204" pitchFamily="34" charset="0"/>
                        </a:rPr>
                        <a:t>Soheil</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3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500816306"/>
                  </a:ext>
                </a:extLst>
              </a:tr>
              <a:tr h="208700">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777812149"/>
                  </a:ext>
                </a:extLst>
              </a:tr>
              <a:tr h="357226">
                <a:tc rowSpan="2">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logic for assigning bunkhouses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Rohan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9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536359967"/>
                  </a:ext>
                </a:extLst>
              </a:tr>
              <a:tr h="208700">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435879186"/>
                  </a:ext>
                </a:extLst>
              </a:tr>
              <a:tr h="208700">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Connecting the bunkhouse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err="1">
                          <a:solidFill>
                            <a:srgbClr val="000000"/>
                          </a:solidFill>
                          <a:effectLst/>
                          <a:latin typeface="Calibri" panose="020F0502020204030204" pitchFamily="34" charset="0"/>
                        </a:rPr>
                        <a:t>Karthik</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2.5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610169807"/>
                  </a:ext>
                </a:extLst>
              </a:tr>
              <a:tr h="208700">
                <a:tc rowSpan="2">
                  <a:txBody>
                    <a:bodyPr/>
                    <a:lstStyle/>
                    <a:p>
                      <a:pPr algn="ctr" fontAlgn="ctr"/>
                      <a:r>
                        <a:rPr lang="en-US" sz="11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Jemin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539334432"/>
                  </a:ext>
                </a:extLst>
              </a:tr>
              <a:tr h="217047">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15377256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3974006875"/>
              </p:ext>
            </p:extLst>
          </p:nvPr>
        </p:nvGraphicFramePr>
        <p:xfrm>
          <a:off x="8131508" y="1746668"/>
          <a:ext cx="3972926" cy="2167426"/>
        </p:xfrm>
        <a:graphic>
          <a:graphicData uri="http://schemas.openxmlformats.org/drawingml/2006/table">
            <a:tbl>
              <a:tblPr/>
              <a:tblGrid>
                <a:gridCol w="524594">
                  <a:extLst>
                    <a:ext uri="{9D8B030D-6E8A-4147-A177-3AD203B41FA5}">
                      <a16:colId xmlns:a16="http://schemas.microsoft.com/office/drawing/2014/main" val="2915462545"/>
                    </a:ext>
                  </a:extLst>
                </a:gridCol>
                <a:gridCol w="2315209">
                  <a:extLst>
                    <a:ext uri="{9D8B030D-6E8A-4147-A177-3AD203B41FA5}">
                      <a16:colId xmlns:a16="http://schemas.microsoft.com/office/drawing/2014/main" val="782748688"/>
                    </a:ext>
                  </a:extLst>
                </a:gridCol>
                <a:gridCol w="615524">
                  <a:extLst>
                    <a:ext uri="{9D8B030D-6E8A-4147-A177-3AD203B41FA5}">
                      <a16:colId xmlns:a16="http://schemas.microsoft.com/office/drawing/2014/main" val="4152430432"/>
                    </a:ext>
                  </a:extLst>
                </a:gridCol>
                <a:gridCol w="517599">
                  <a:extLst>
                    <a:ext uri="{9D8B030D-6E8A-4147-A177-3AD203B41FA5}">
                      <a16:colId xmlns:a16="http://schemas.microsoft.com/office/drawing/2014/main" val="3077483657"/>
                    </a:ext>
                  </a:extLst>
                </a:gridCol>
              </a:tblGrid>
              <a:tr h="207415">
                <a:tc gridSpan="4">
                  <a:txBody>
                    <a:bodyPr/>
                    <a:lstStyle/>
                    <a:p>
                      <a:pPr algn="ctr" fontAlgn="b"/>
                      <a:r>
                        <a:rPr lang="en-US" sz="1100" b="1" i="0" u="none" strike="noStrike" dirty="0">
                          <a:solidFill>
                            <a:srgbClr val="000000"/>
                          </a:solidFill>
                          <a:effectLst/>
                          <a:latin typeface="Calibri" panose="020F0502020204030204" pitchFamily="34" charset="0"/>
                        </a:rPr>
                        <a:t>User Story: Printing of Acceptance or Rejection Notices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05627802"/>
                  </a:ext>
                </a:extLst>
              </a:tr>
              <a:tr h="311843">
                <a:tc>
                  <a:txBody>
                    <a:bodyPr/>
                    <a:lstStyle/>
                    <a:p>
                      <a:pPr algn="l" fontAlgn="b"/>
                      <a:r>
                        <a:rPr lang="en-US" sz="1100" b="0" i="0" u="none" strike="noStrike" dirty="0">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877971384"/>
                  </a:ext>
                </a:extLst>
              </a:tr>
              <a:tr h="403678">
                <a:tc rowSpan="2">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Printing of notices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Soheil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4 hours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885709358"/>
                  </a:ext>
                </a:extLst>
              </a:tr>
              <a:tr h="207415">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664593769"/>
                  </a:ext>
                </a:extLst>
              </a:tr>
              <a:tr h="207415">
                <a:tc rowSpan="2">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logic for printing of notices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Jemin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1 day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254211719"/>
                  </a:ext>
                </a:extLst>
              </a:tr>
              <a:tr h="207415">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463388223"/>
                  </a:ext>
                </a:extLst>
              </a:tr>
              <a:tr h="207415">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Connecting the printing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err="1">
                          <a:solidFill>
                            <a:srgbClr val="000000"/>
                          </a:solidFill>
                          <a:effectLst/>
                          <a:latin typeface="Calibri" panose="020F0502020204030204" pitchFamily="34" charset="0"/>
                        </a:rPr>
                        <a:t>Karthik</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1.5 day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218974961"/>
                  </a:ext>
                </a:extLst>
              </a:tr>
              <a:tr h="207415">
                <a:tc rowSpan="2">
                  <a:txBody>
                    <a:bodyPr/>
                    <a:lstStyle/>
                    <a:p>
                      <a:pPr algn="ctr" fontAlgn="ctr"/>
                      <a:r>
                        <a:rPr lang="en-US" sz="1100" b="0" i="0" u="none" strike="noStrike">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Rohan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4 days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1733078402"/>
                  </a:ext>
                </a:extLst>
              </a:tr>
              <a:tr h="20741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250286154"/>
                  </a:ext>
                </a:extLst>
              </a:tr>
            </a:tbl>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24238642"/>
              </p:ext>
            </p:extLst>
          </p:nvPr>
        </p:nvGraphicFramePr>
        <p:xfrm>
          <a:off x="4176563" y="3999346"/>
          <a:ext cx="3885683" cy="2035172"/>
        </p:xfrm>
        <a:graphic>
          <a:graphicData uri="http://schemas.openxmlformats.org/presentationml/2006/ole">
            <mc:AlternateContent xmlns:mc="http://schemas.openxmlformats.org/markup-compatibility/2006">
              <mc:Choice xmlns:v="urn:schemas-microsoft-com:vml" Requires="v">
                <p:oleObj spid="_x0000_s3298" name="Worksheet" r:id="rId4" imgW="5924612" imgH="2162132" progId="Excel.Sheet.12">
                  <p:embed/>
                </p:oleObj>
              </mc:Choice>
              <mc:Fallback>
                <p:oleObj name="Worksheet" r:id="rId4" imgW="5924612" imgH="2162132" progId="Excel.Sheet.12">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6563" y="3999346"/>
                        <a:ext cx="3885683" cy="2035172"/>
                      </a:xfrm>
                      <a:prstGeom prst="rect">
                        <a:avLst/>
                      </a:prstGeom>
                      <a:noFill/>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865681940"/>
              </p:ext>
            </p:extLst>
          </p:nvPr>
        </p:nvGraphicFramePr>
        <p:xfrm>
          <a:off x="8080827" y="3999346"/>
          <a:ext cx="4098015" cy="2035172"/>
        </p:xfrm>
        <a:graphic>
          <a:graphicData uri="http://schemas.openxmlformats.org/presentationml/2006/ole">
            <mc:AlternateContent xmlns:mc="http://schemas.openxmlformats.org/markup-compatibility/2006">
              <mc:Choice xmlns:v="urn:schemas-microsoft-com:vml" Requires="v">
                <p:oleObj spid="_x0000_s3299" name="Worksheet" r:id="rId4" imgW="5924612" imgH="2162132" progId="Excel.Sheet.12">
                  <p:embed/>
                </p:oleObj>
              </mc:Choice>
              <mc:Fallback>
                <p:oleObj name="Worksheet" r:id="rId4" imgW="5924612" imgH="2162132" progId="Excel.Sheet.12">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0827" y="3999346"/>
                        <a:ext cx="4098015" cy="2035172"/>
                      </a:xfrm>
                      <a:prstGeom prst="rect">
                        <a:avLst/>
                      </a:prstGeom>
                      <a:noFill/>
                    </p:spPr>
                  </p:pic>
                </p:oleObj>
              </mc:Fallback>
            </mc:AlternateContent>
          </a:graphicData>
        </a:graphic>
      </p:graphicFrame>
      <p:sp>
        <p:nvSpPr>
          <p:cNvPr id="15" name="TextBox 14"/>
          <p:cNvSpPr txBox="1"/>
          <p:nvPr/>
        </p:nvSpPr>
        <p:spPr>
          <a:xfrm>
            <a:off x="3564146" y="2790707"/>
            <a:ext cx="5147977" cy="224676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We divided our user stories into tasks. We followed the same design as we did in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Making a class file for User story and always Refactoring. But since we followed Object Oriented Design refactoring was not required much except for 2 cases.</a:t>
            </a:r>
          </a:p>
        </p:txBody>
      </p:sp>
    </p:spTree>
    <p:extLst>
      <p:ext uri="{BB962C8B-B14F-4D97-AF65-F5344CB8AC3E}">
        <p14:creationId xmlns:p14="http://schemas.microsoft.com/office/powerpoint/2010/main" val="2131018191"/>
      </p:ext>
    </p:extLst>
  </p:cSld>
  <p:clrMapOvr>
    <a:masterClrMapping/>
  </p:clrMapOvr>
  <mc:AlternateContent xmlns:mc="http://schemas.openxmlformats.org/markup-compatibility/2006" xmlns:p14="http://schemas.microsoft.com/office/powerpoint/2010/main">
    <mc:Choice Requires="p14">
      <p:transition spd="med">
        <p14:shre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9272090"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(Design –</a:t>
            </a:r>
          </a:p>
          <a:p>
            <a:r>
              <a:rPr lang="en-US" sz="4800" b="1" dirty="0">
                <a:solidFill>
                  <a:prstClr val="white"/>
                </a:solidFill>
                <a:latin typeface="Microsoft YaHei Light" pitchFamily="34" charset="-122"/>
                <a:ea typeface="Microsoft YaHei Light" pitchFamily="34" charset="-122"/>
              </a:rPr>
              <a:t>Refactoring: SRP &amp; DRY)</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pic>
        <p:nvPicPr>
          <p:cNvPr id="4" name="Picture 3"/>
          <p:cNvPicPr>
            <a:picLocks noChangeAspect="1"/>
          </p:cNvPicPr>
          <p:nvPr/>
        </p:nvPicPr>
        <p:blipFill rotWithShape="1">
          <a:blip r:embed="rId3" cstate="print"/>
          <a:srcRect t="4695" r="14252"/>
          <a:stretch/>
        </p:blipFill>
        <p:spPr>
          <a:xfrm>
            <a:off x="934870" y="2053260"/>
            <a:ext cx="4896774" cy="3543756"/>
          </a:xfrm>
          <a:prstGeom prst="rect">
            <a:avLst/>
          </a:prstGeom>
        </p:spPr>
      </p:pic>
      <p:cxnSp>
        <p:nvCxnSpPr>
          <p:cNvPr id="10" name="Straight Arrow Connector 9"/>
          <p:cNvCxnSpPr/>
          <p:nvPr/>
        </p:nvCxnSpPr>
        <p:spPr>
          <a:xfrm flipH="1" flipV="1">
            <a:off x="3616566" y="3437071"/>
            <a:ext cx="1653550" cy="5043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cstate="print"/>
          <a:stretch>
            <a:fillRect/>
          </a:stretch>
        </p:blipFill>
        <p:spPr>
          <a:xfrm>
            <a:off x="6979920" y="2053260"/>
            <a:ext cx="4891884" cy="3543756"/>
          </a:xfrm>
          <a:prstGeom prst="rect">
            <a:avLst/>
          </a:prstGeom>
        </p:spPr>
      </p:pic>
      <p:cxnSp>
        <p:nvCxnSpPr>
          <p:cNvPr id="13" name="Straight Arrow Connector 12"/>
          <p:cNvCxnSpPr/>
          <p:nvPr/>
        </p:nvCxnSpPr>
        <p:spPr>
          <a:xfrm flipV="1">
            <a:off x="7279355" y="3341673"/>
            <a:ext cx="1412409" cy="59973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43522" y="2372177"/>
            <a:ext cx="1973937" cy="1938992"/>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Function to get Accepted applicants only which was in Check-In User story</a:t>
            </a:r>
          </a:p>
        </p:txBody>
      </p:sp>
      <p:sp>
        <p:nvSpPr>
          <p:cNvPr id="14" name="TextBox 13"/>
          <p:cNvSpPr txBox="1"/>
          <p:nvPr/>
        </p:nvSpPr>
        <p:spPr>
          <a:xfrm>
            <a:off x="8789103" y="2372177"/>
            <a:ext cx="1973937" cy="2554545"/>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Function to get Check-In applicants which was to be used for bunkhouses and tribes user story</a:t>
            </a:r>
          </a:p>
        </p:txBody>
      </p:sp>
      <p:sp>
        <p:nvSpPr>
          <p:cNvPr id="8" name="TextBox 7"/>
          <p:cNvSpPr txBox="1"/>
          <p:nvPr/>
        </p:nvSpPr>
        <p:spPr>
          <a:xfrm>
            <a:off x="5287767" y="3437071"/>
            <a:ext cx="1973937" cy="1938992"/>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Moved these both functions to common functions as a part of refactoring</a:t>
            </a:r>
          </a:p>
        </p:txBody>
      </p:sp>
    </p:spTree>
    <p:extLst>
      <p:ext uri="{BB962C8B-B14F-4D97-AF65-F5344CB8AC3E}">
        <p14:creationId xmlns:p14="http://schemas.microsoft.com/office/powerpoint/2010/main" val="42937996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9733370"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(Big Board)</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1167" y="1159813"/>
            <a:ext cx="5313218" cy="5313218"/>
          </a:xfrm>
          <a:prstGeom prst="rect">
            <a:avLst/>
          </a:prstGeom>
          <a:ln w="15875">
            <a:solidFill>
              <a:schemeClr val="tx1"/>
            </a:solidFill>
          </a:ln>
        </p:spPr>
      </p:pic>
      <p:sp>
        <p:nvSpPr>
          <p:cNvPr id="5" name="TextBox 4"/>
          <p:cNvSpPr txBox="1"/>
          <p:nvPr/>
        </p:nvSpPr>
        <p:spPr>
          <a:xfrm>
            <a:off x="3533666" y="2790707"/>
            <a:ext cx="5147977" cy="1015663"/>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This time also we used traditional sticky notes for the Big Board. This is a snapshot of our completed Big Board</a:t>
            </a:r>
          </a:p>
        </p:txBody>
      </p:sp>
    </p:spTree>
    <p:extLst>
      <p:ext uri="{BB962C8B-B14F-4D97-AF65-F5344CB8AC3E}">
        <p14:creationId xmlns:p14="http://schemas.microsoft.com/office/powerpoint/2010/main" val="2193261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8395375"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a:t>
            </a:r>
          </a:p>
          <a:p>
            <a:r>
              <a:rPr lang="en-US" sz="4800" b="1" dirty="0">
                <a:solidFill>
                  <a:prstClr val="white"/>
                </a:solidFill>
                <a:latin typeface="Microsoft YaHei Light" pitchFamily="34" charset="-122"/>
                <a:ea typeface="Microsoft YaHei Light" pitchFamily="34" charset="-122"/>
              </a:rPr>
              <a:t>Burn Down Chart (Iteration 8)</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graphicFrame>
        <p:nvGraphicFramePr>
          <p:cNvPr id="5" name="Chart 4">
            <a:extLst>
              <a:ext uri="{FF2B5EF4-FFF2-40B4-BE49-F238E27FC236}">
                <a16:creationId xmlns:a16="http://schemas.microsoft.com/office/drawing/2014/main" id="{2FAF4A9F-D3C9-49EA-AAF9-3026F21A2EEE}"/>
              </a:ext>
            </a:extLst>
          </p:cNvPr>
          <p:cNvGraphicFramePr>
            <a:graphicFrameLocks/>
          </p:cNvGraphicFramePr>
          <p:nvPr>
            <p:extLst>
              <p:ext uri="{D42A27DB-BD31-4B8C-83A1-F6EECF244321}">
                <p14:modId xmlns:p14="http://schemas.microsoft.com/office/powerpoint/2010/main" val="4047244756"/>
              </p:ext>
            </p:extLst>
          </p:nvPr>
        </p:nvGraphicFramePr>
        <p:xfrm>
          <a:off x="2104917" y="1939290"/>
          <a:ext cx="8395443" cy="426339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3728649" y="3324107"/>
            <a:ext cx="5201991" cy="1015663"/>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We were on track NEARLY for the whole of 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 This is due to the learning from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Tree>
    <p:extLst>
      <p:ext uri="{BB962C8B-B14F-4D97-AF65-F5344CB8AC3E}">
        <p14:creationId xmlns:p14="http://schemas.microsoft.com/office/powerpoint/2010/main" val="13235607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F70A7"/>
        </a:solidFill>
        <a:effectLst/>
      </p:bgPr>
    </p:bg>
    <p:spTree>
      <p:nvGrpSpPr>
        <p:cNvPr id="1" name=""/>
        <p:cNvGrpSpPr/>
        <p:nvPr/>
      </p:nvGrpSpPr>
      <p:grpSpPr>
        <a:xfrm>
          <a:off x="0" y="0"/>
          <a:ext cx="0" cy="0"/>
          <a:chOff x="0" y="0"/>
          <a:chExt cx="0" cy="0"/>
        </a:xfrm>
      </p:grpSpPr>
      <p:sp>
        <p:nvSpPr>
          <p:cNvPr id="3" name="TextBox 2"/>
          <p:cNvSpPr txBox="1"/>
          <p:nvPr/>
        </p:nvSpPr>
        <p:spPr>
          <a:xfrm>
            <a:off x="834167" y="135647"/>
            <a:ext cx="3185487" cy="1107996"/>
          </a:xfrm>
          <a:prstGeom prst="rect">
            <a:avLst/>
          </a:prstGeom>
          <a:noFill/>
        </p:spPr>
        <p:txBody>
          <a:bodyPr wrap="none" rtlCol="0">
            <a:spAutoFit/>
          </a:bodyPr>
          <a:lstStyle/>
          <a:p>
            <a:r>
              <a:rPr lang="en-US" sz="6600" dirty="0">
                <a:solidFill>
                  <a:schemeClr val="bg1"/>
                </a:solidFill>
                <a:latin typeface="Microsoft YaHei Light" pitchFamily="34" charset="-122"/>
                <a:ea typeface="Microsoft YaHei Light" pitchFamily="34" charset="-122"/>
              </a:rPr>
              <a:t>Agenda</a:t>
            </a:r>
          </a:p>
        </p:txBody>
      </p:sp>
      <p:grpSp>
        <p:nvGrpSpPr>
          <p:cNvPr id="40" name="Group 39"/>
          <p:cNvGrpSpPr/>
          <p:nvPr/>
        </p:nvGrpSpPr>
        <p:grpSpPr>
          <a:xfrm>
            <a:off x="4844280" y="1082801"/>
            <a:ext cx="2411762" cy="2240859"/>
            <a:chOff x="1276897" y="3771326"/>
            <a:chExt cx="2411762" cy="2240859"/>
          </a:xfrm>
        </p:grpSpPr>
        <p:grpSp>
          <p:nvGrpSpPr>
            <p:cNvPr id="13" name="Group 12"/>
            <p:cNvGrpSpPr/>
            <p:nvPr/>
          </p:nvGrpSpPr>
          <p:grpSpPr>
            <a:xfrm>
              <a:off x="1276897" y="3815751"/>
              <a:ext cx="2411762" cy="2196434"/>
              <a:chOff x="1275615" y="3993700"/>
              <a:chExt cx="2411762" cy="2196434"/>
            </a:xfrm>
          </p:grpSpPr>
          <p:sp>
            <p:nvSpPr>
              <p:cNvPr id="22" name="TextBox 21"/>
              <p:cNvSpPr txBox="1"/>
              <p:nvPr/>
            </p:nvSpPr>
            <p:spPr>
              <a:xfrm>
                <a:off x="1452600" y="5790024"/>
                <a:ext cx="2054665"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Project Planning</a:t>
                </a:r>
              </a:p>
            </p:txBody>
          </p:sp>
          <p:sp>
            <p:nvSpPr>
              <p:cNvPr id="24" name="Frame 23"/>
              <p:cNvSpPr/>
              <p:nvPr/>
            </p:nvSpPr>
            <p:spPr>
              <a:xfrm>
                <a:off x="1275615" y="3993700"/>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Frame 26"/>
              <p:cNvSpPr/>
              <p:nvPr/>
            </p:nvSpPr>
            <p:spPr>
              <a:xfrm>
                <a:off x="1275615" y="4009589"/>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8" name="Picture 37"/>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307405" y="3771326"/>
              <a:ext cx="2347621" cy="1650671"/>
            </a:xfrm>
            <a:prstGeom prst="rect">
              <a:avLst/>
            </a:prstGeom>
          </p:spPr>
        </p:pic>
      </p:grpSp>
      <p:grpSp>
        <p:nvGrpSpPr>
          <p:cNvPr id="44" name="Group 43"/>
          <p:cNvGrpSpPr/>
          <p:nvPr/>
        </p:nvGrpSpPr>
        <p:grpSpPr>
          <a:xfrm>
            <a:off x="8246722" y="1167660"/>
            <a:ext cx="2411762" cy="2463776"/>
            <a:chOff x="8190262" y="3771326"/>
            <a:chExt cx="2411762" cy="2463776"/>
          </a:xfrm>
        </p:grpSpPr>
        <p:grpSp>
          <p:nvGrpSpPr>
            <p:cNvPr id="15" name="Group 14"/>
            <p:cNvGrpSpPr/>
            <p:nvPr/>
          </p:nvGrpSpPr>
          <p:grpSpPr>
            <a:xfrm>
              <a:off x="8190262" y="3771326"/>
              <a:ext cx="2411762" cy="2463776"/>
              <a:chOff x="8190262" y="3771326"/>
              <a:chExt cx="2411762" cy="2463776"/>
            </a:xfrm>
          </p:grpSpPr>
          <p:sp>
            <p:nvSpPr>
              <p:cNvPr id="34" name="TextBox 33"/>
              <p:cNvSpPr txBox="1"/>
              <p:nvPr/>
            </p:nvSpPr>
            <p:spPr>
              <a:xfrm>
                <a:off x="8480871" y="5527216"/>
                <a:ext cx="1721946" cy="707886"/>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Activities in </a:t>
                </a:r>
              </a:p>
              <a:p>
                <a:pPr algn="ctr"/>
                <a:r>
                  <a:rPr lang="en-US" sz="2000" dirty="0">
                    <a:solidFill>
                      <a:schemeClr val="bg1"/>
                    </a:solidFill>
                    <a:latin typeface="Microsoft YaHei Light" pitchFamily="34" charset="-122"/>
                    <a:ea typeface="Microsoft YaHei Light" pitchFamily="34" charset="-122"/>
                  </a:rPr>
                  <a:t>Milestone 2.0</a:t>
                </a:r>
              </a:p>
            </p:txBody>
          </p:sp>
          <p:sp>
            <p:nvSpPr>
              <p:cNvPr id="35" name="Frame 34"/>
              <p:cNvSpPr/>
              <p:nvPr/>
            </p:nvSpPr>
            <p:spPr>
              <a:xfrm>
                <a:off x="8190262" y="3771326"/>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rame 36"/>
              <p:cNvSpPr/>
              <p:nvPr/>
            </p:nvSpPr>
            <p:spPr>
              <a:xfrm>
                <a:off x="8190262" y="3787215"/>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3" name="Picture 42"/>
            <p:cNvPicPr>
              <a:picLocks noChangeAspect="1"/>
            </p:cNvPicPr>
            <p:nvPr/>
          </p:nvPicPr>
          <p:blipFill>
            <a:blip r:embed="rId5" cstate="print">
              <a:extLst>
                <a:ext uri="{BEBA8EAE-BF5A-486C-A8C5-ECC9F3942E4B}">
                  <a14:imgProps xmlns:a14="http://schemas.microsoft.com/office/drawing/2010/main">
                    <a14:imgLayer r:embed="rId6">
                      <a14:imgEffect>
                        <a14:backgroundRemoval t="0" b="97842" l="0" r="99308">
                          <a14:foregroundMark x1="24000" y1="75252" x2="24000" y2="75252"/>
                          <a14:foregroundMark x1="23000" y1="72158" x2="23000" y2="72158"/>
                          <a14:foregroundMark x1="29231" y1="68489" x2="29231" y2="68489"/>
                          <a14:foregroundMark x1="31385" y1="68489" x2="31385" y2="68489"/>
                          <a14:foregroundMark x1="37077" y1="69137" x2="37077" y2="81367"/>
                          <a14:foregroundMark x1="47000" y1="68489" x2="46538" y2="78273"/>
                          <a14:foregroundMark x1="15154" y1="74604" x2="15154" y2="86259"/>
                          <a14:foregroundMark x1="17231" y1="75252" x2="21462" y2="85612"/>
                          <a14:foregroundMark x1="25077" y1="77698" x2="25615" y2="85036"/>
                          <a14:foregroundMark x1="31385" y1="71583" x2="31385" y2="83813"/>
                          <a14:foregroundMark x1="58000" y1="64820" x2="62154" y2="72158"/>
                          <a14:foregroundMark x1="53846" y1="72158" x2="93538" y2="63022"/>
                          <a14:foregroundMark x1="61154" y1="64245" x2="95077" y2="58129"/>
                          <a14:foregroundMark x1="54385" y1="75252" x2="94077" y2="66043"/>
                          <a14:foregroundMark x1="87769" y1="69137" x2="94615" y2="67914"/>
                          <a14:foregroundMark x1="94077" y1="64245" x2="94615" y2="64820"/>
                          <a14:foregroundMark x1="94077" y1="58129" x2="94615" y2="70360"/>
                        </a14:backgroundRemoval>
                      </a14:imgEffect>
                    </a14:imgLayer>
                  </a14:imgProps>
                </a:ext>
                <a:ext uri="{28A0092B-C50C-407E-A947-70E740481C1C}">
                  <a14:useLocalDpi xmlns:a14="http://schemas.microsoft.com/office/drawing/2010/main" val="0"/>
                </a:ext>
              </a:extLst>
            </a:blip>
            <a:stretch>
              <a:fillRect/>
            </a:stretch>
          </p:blipFill>
          <p:spPr>
            <a:xfrm>
              <a:off x="8223895" y="3814256"/>
              <a:ext cx="2305190" cy="1437505"/>
            </a:xfrm>
            <a:prstGeom prst="rect">
              <a:avLst/>
            </a:prstGeom>
          </p:spPr>
        </p:pic>
      </p:grpSp>
      <p:grpSp>
        <p:nvGrpSpPr>
          <p:cNvPr id="2" name="Group 1"/>
          <p:cNvGrpSpPr/>
          <p:nvPr/>
        </p:nvGrpSpPr>
        <p:grpSpPr>
          <a:xfrm>
            <a:off x="1249947" y="1208139"/>
            <a:ext cx="2703304" cy="2269409"/>
            <a:chOff x="1212840" y="1295029"/>
            <a:chExt cx="2703304" cy="2269409"/>
          </a:xfrm>
        </p:grpSpPr>
        <p:sp>
          <p:nvSpPr>
            <p:cNvPr id="49" name="TextBox 48"/>
            <p:cNvSpPr txBox="1"/>
            <p:nvPr/>
          </p:nvSpPr>
          <p:spPr>
            <a:xfrm>
              <a:off x="1212840" y="2856552"/>
              <a:ext cx="2703304" cy="707886"/>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Reviews &amp; Take-away </a:t>
              </a:r>
            </a:p>
            <a:p>
              <a:pPr algn="ctr"/>
              <a:r>
                <a:rPr lang="en-US" sz="2000" dirty="0">
                  <a:solidFill>
                    <a:schemeClr val="bg1"/>
                  </a:solidFill>
                  <a:latin typeface="Microsoft YaHei Light" pitchFamily="34" charset="-122"/>
                  <a:ea typeface="Microsoft YaHei Light" pitchFamily="34" charset="-122"/>
                </a:rPr>
                <a:t>from Milestone 1.0</a:t>
              </a:r>
            </a:p>
          </p:txBody>
        </p:sp>
        <p:sp>
          <p:nvSpPr>
            <p:cNvPr id="50" name="Frame 49"/>
            <p:cNvSpPr/>
            <p:nvPr/>
          </p:nvSpPr>
          <p:spPr>
            <a:xfrm>
              <a:off x="1282195" y="1295029"/>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1" name="Picture 3" descr="C:\Users\Acer\Desktop\download.jpg"/>
            <p:cNvPicPr>
              <a:picLocks noChangeAspect="1" noChangeArrowheads="1"/>
            </p:cNvPicPr>
            <p:nvPr/>
          </p:nvPicPr>
          <p:blipFill>
            <a:blip r:embed="rId7" cstate="print"/>
            <a:srcRect/>
            <a:stretch>
              <a:fillRect/>
            </a:stretch>
          </p:blipFill>
          <p:spPr bwMode="auto">
            <a:xfrm>
              <a:off x="1500472" y="1450531"/>
              <a:ext cx="2004926" cy="1214203"/>
            </a:xfrm>
            <a:prstGeom prst="rect">
              <a:avLst/>
            </a:prstGeom>
            <a:noFill/>
          </p:spPr>
        </p:pic>
      </p:grpSp>
      <p:grpSp>
        <p:nvGrpSpPr>
          <p:cNvPr id="36" name="Group 35"/>
          <p:cNvGrpSpPr/>
          <p:nvPr/>
        </p:nvGrpSpPr>
        <p:grpSpPr>
          <a:xfrm>
            <a:off x="1379043" y="4095904"/>
            <a:ext cx="2369143" cy="2217016"/>
            <a:chOff x="8191919" y="1337963"/>
            <a:chExt cx="2369143" cy="2217016"/>
          </a:xfrm>
        </p:grpSpPr>
        <p:sp>
          <p:nvSpPr>
            <p:cNvPr id="52" name="TextBox 51"/>
            <p:cNvSpPr txBox="1"/>
            <p:nvPr/>
          </p:nvSpPr>
          <p:spPr>
            <a:xfrm>
              <a:off x="8890781" y="3154869"/>
              <a:ext cx="971420"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Testing</a:t>
              </a:r>
            </a:p>
          </p:txBody>
        </p:sp>
        <p:sp>
          <p:nvSpPr>
            <p:cNvPr id="53" name="Frame 52"/>
            <p:cNvSpPr/>
            <p:nvPr/>
          </p:nvSpPr>
          <p:spPr>
            <a:xfrm>
              <a:off x="8191919" y="1337963"/>
              <a:ext cx="2369143" cy="1644506"/>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4" name="Picture 5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91092" y="1576940"/>
              <a:ext cx="1970796" cy="1166550"/>
            </a:xfrm>
            <a:prstGeom prst="rect">
              <a:avLst/>
            </a:prstGeom>
          </p:spPr>
        </p:pic>
      </p:grpSp>
      <p:grpSp>
        <p:nvGrpSpPr>
          <p:cNvPr id="5" name="Group 4"/>
          <p:cNvGrpSpPr/>
          <p:nvPr/>
        </p:nvGrpSpPr>
        <p:grpSpPr>
          <a:xfrm>
            <a:off x="4943928" y="4026026"/>
            <a:ext cx="2369143" cy="2217016"/>
            <a:chOff x="4943928" y="4026026"/>
            <a:chExt cx="2369143" cy="2217016"/>
          </a:xfrm>
        </p:grpSpPr>
        <p:grpSp>
          <p:nvGrpSpPr>
            <p:cNvPr id="55" name="Group 54"/>
            <p:cNvGrpSpPr/>
            <p:nvPr/>
          </p:nvGrpSpPr>
          <p:grpSpPr>
            <a:xfrm>
              <a:off x="4943928" y="4026026"/>
              <a:ext cx="2369143" cy="2217016"/>
              <a:chOff x="8191919" y="1337963"/>
              <a:chExt cx="2369143" cy="2217016"/>
            </a:xfrm>
          </p:grpSpPr>
          <p:sp>
            <p:nvSpPr>
              <p:cNvPr id="56" name="TextBox 55"/>
              <p:cNvSpPr txBox="1"/>
              <p:nvPr/>
            </p:nvSpPr>
            <p:spPr>
              <a:xfrm>
                <a:off x="8309694" y="3154869"/>
                <a:ext cx="2133597"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Automated Tools</a:t>
                </a:r>
              </a:p>
            </p:txBody>
          </p:sp>
          <p:sp>
            <p:nvSpPr>
              <p:cNvPr id="57" name="Frame 56"/>
              <p:cNvSpPr/>
              <p:nvPr/>
            </p:nvSpPr>
            <p:spPr>
              <a:xfrm>
                <a:off x="8191919" y="1337963"/>
                <a:ext cx="2369143" cy="1644506"/>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 name="Picture 3"/>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080593" y="4026026"/>
              <a:ext cx="2232477" cy="1644506"/>
            </a:xfrm>
            <a:prstGeom prst="rect">
              <a:avLst/>
            </a:prstGeom>
          </p:spPr>
        </p:pic>
      </p:grpSp>
      <p:grpSp>
        <p:nvGrpSpPr>
          <p:cNvPr id="65" name="Group 64"/>
          <p:cNvGrpSpPr/>
          <p:nvPr/>
        </p:nvGrpSpPr>
        <p:grpSpPr>
          <a:xfrm>
            <a:off x="8306059" y="4018120"/>
            <a:ext cx="2411762" cy="2224922"/>
            <a:chOff x="4722996" y="4226084"/>
            <a:chExt cx="2411762" cy="2024866"/>
          </a:xfrm>
        </p:grpSpPr>
        <p:sp>
          <p:nvSpPr>
            <p:cNvPr id="66" name="Frame 65"/>
            <p:cNvSpPr/>
            <p:nvPr/>
          </p:nvSpPr>
          <p:spPr>
            <a:xfrm>
              <a:off x="4722996" y="4226084"/>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p:cNvSpPr txBox="1"/>
            <p:nvPr/>
          </p:nvSpPr>
          <p:spPr>
            <a:xfrm>
              <a:off x="5482281" y="5850840"/>
              <a:ext cx="893193"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Demo</a:t>
              </a:r>
            </a:p>
          </p:txBody>
        </p:sp>
        <p:pic>
          <p:nvPicPr>
            <p:cNvPr id="68" name="Picture 67"/>
            <p:cNvPicPr>
              <a:picLocks noChangeAspect="1"/>
            </p:cNvPicPr>
            <p:nvPr/>
          </p:nvPicPr>
          <p:blipFill>
            <a:blip r:embed="rId11" cstate="print"/>
            <a:stretch>
              <a:fillRect/>
            </a:stretch>
          </p:blipFill>
          <p:spPr>
            <a:xfrm>
              <a:off x="4971170" y="4399637"/>
              <a:ext cx="1809096" cy="1134787"/>
            </a:xfrm>
            <a:prstGeom prst="rect">
              <a:avLst/>
            </a:prstGeom>
          </p:spPr>
        </p:pic>
      </p:grpSp>
    </p:spTree>
    <p:extLst>
      <p:ext uri="{BB962C8B-B14F-4D97-AF65-F5344CB8AC3E}">
        <p14:creationId xmlns:p14="http://schemas.microsoft.com/office/powerpoint/2010/main" val="4082395995"/>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217">
                                          <p:stCondLst>
                                            <p:cond delay="0"/>
                                          </p:stCondLst>
                                        </p:cTn>
                                        <p:tgtEl>
                                          <p:spTgt spid="40"/>
                                        </p:tgtEl>
                                      </p:cBhvr>
                                    </p:animEffect>
                                    <p:anim calcmode="lin" valueType="num">
                                      <p:cBhvr>
                                        <p:cTn id="8" dur="683"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40"/>
                                        </p:tgtEl>
                                        <p:attrNameLst>
                                          <p:attrName>ppt_y</p:attrName>
                                        </p:attrNameLst>
                                      </p:cBhvr>
                                      <p:tavLst>
                                        <p:tav tm="0" fmla="#ppt_y-sin(pi*$)/9">
                                          <p:val>
                                            <p:fltVal val="0"/>
                                          </p:val>
                                        </p:tav>
                                        <p:tav tm="100000">
                                          <p:val>
                                            <p:fltVal val="1"/>
                                          </p:val>
                                        </p:tav>
                                      </p:tavLst>
                                    </p:anim>
                                    <p:anim calcmode="lin" valueType="num">
                                      <p:cBhvr>
                                        <p:cTn id="11" dur="124" tmFilter="0, 0; 0.125,0.2665; 0.25,0.4; 0.375,0.465; 0.5,0.5;  0.625,0.535; 0.75,0.6; 0.875,0.7335; 1,1">
                                          <p:stCondLst>
                                            <p:cond delay="497"/>
                                          </p:stCondLst>
                                        </p:cTn>
                                        <p:tgtEl>
                                          <p:spTgt spid="40"/>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40"/>
                                        </p:tgtEl>
                                        <p:attrNameLst>
                                          <p:attrName>ppt_y</p:attrName>
                                        </p:attrNameLst>
                                      </p:cBhvr>
                                      <p:tavLst>
                                        <p:tav tm="0" fmla="#ppt_y-sin(pi*$)/81">
                                          <p:val>
                                            <p:fltVal val="0"/>
                                          </p:val>
                                        </p:tav>
                                        <p:tav tm="100000">
                                          <p:val>
                                            <p:fltVal val="1"/>
                                          </p:val>
                                        </p:tav>
                                      </p:tavLst>
                                    </p:anim>
                                    <p:animScale>
                                      <p:cBhvr>
                                        <p:cTn id="13" dur="10">
                                          <p:stCondLst>
                                            <p:cond delay="244"/>
                                          </p:stCondLst>
                                        </p:cTn>
                                        <p:tgtEl>
                                          <p:spTgt spid="40"/>
                                        </p:tgtEl>
                                      </p:cBhvr>
                                      <p:to x="100000" y="60000"/>
                                    </p:animScale>
                                    <p:animScale>
                                      <p:cBhvr>
                                        <p:cTn id="14" dur="62" decel="50000">
                                          <p:stCondLst>
                                            <p:cond delay="254"/>
                                          </p:stCondLst>
                                        </p:cTn>
                                        <p:tgtEl>
                                          <p:spTgt spid="40"/>
                                        </p:tgtEl>
                                      </p:cBhvr>
                                      <p:to x="100000" y="100000"/>
                                    </p:animScale>
                                    <p:animScale>
                                      <p:cBhvr>
                                        <p:cTn id="15" dur="10">
                                          <p:stCondLst>
                                            <p:cond delay="492"/>
                                          </p:stCondLst>
                                        </p:cTn>
                                        <p:tgtEl>
                                          <p:spTgt spid="40"/>
                                        </p:tgtEl>
                                      </p:cBhvr>
                                      <p:to x="100000" y="80000"/>
                                    </p:animScale>
                                    <p:animScale>
                                      <p:cBhvr>
                                        <p:cTn id="16" dur="62" decel="50000">
                                          <p:stCondLst>
                                            <p:cond delay="502"/>
                                          </p:stCondLst>
                                        </p:cTn>
                                        <p:tgtEl>
                                          <p:spTgt spid="40"/>
                                        </p:tgtEl>
                                      </p:cBhvr>
                                      <p:to x="100000" y="100000"/>
                                    </p:animScale>
                                    <p:animScale>
                                      <p:cBhvr>
                                        <p:cTn id="17" dur="10">
                                          <p:stCondLst>
                                            <p:cond delay="616"/>
                                          </p:stCondLst>
                                        </p:cTn>
                                        <p:tgtEl>
                                          <p:spTgt spid="40"/>
                                        </p:tgtEl>
                                      </p:cBhvr>
                                      <p:to x="100000" y="90000"/>
                                    </p:animScale>
                                    <p:animScale>
                                      <p:cBhvr>
                                        <p:cTn id="18" dur="62" decel="50000">
                                          <p:stCondLst>
                                            <p:cond delay="625"/>
                                          </p:stCondLst>
                                        </p:cTn>
                                        <p:tgtEl>
                                          <p:spTgt spid="40"/>
                                        </p:tgtEl>
                                      </p:cBhvr>
                                      <p:to x="100000" y="100000"/>
                                    </p:animScale>
                                    <p:animScale>
                                      <p:cBhvr>
                                        <p:cTn id="19" dur="10">
                                          <p:stCondLst>
                                            <p:cond delay="678"/>
                                          </p:stCondLst>
                                        </p:cTn>
                                        <p:tgtEl>
                                          <p:spTgt spid="40"/>
                                        </p:tgtEl>
                                      </p:cBhvr>
                                      <p:to x="100000" y="95000"/>
                                    </p:animScale>
                                    <p:animScale>
                                      <p:cBhvr>
                                        <p:cTn id="20" dur="62" decel="50000">
                                          <p:stCondLst>
                                            <p:cond delay="688"/>
                                          </p:stCondLst>
                                        </p:cTn>
                                        <p:tgtEl>
                                          <p:spTgt spid="40"/>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down)">
                                      <p:cBhvr>
                                        <p:cTn id="23" dur="217">
                                          <p:stCondLst>
                                            <p:cond delay="0"/>
                                          </p:stCondLst>
                                        </p:cTn>
                                        <p:tgtEl>
                                          <p:spTgt spid="44"/>
                                        </p:tgtEl>
                                      </p:cBhvr>
                                    </p:animEffect>
                                    <p:anim calcmode="lin" valueType="num">
                                      <p:cBhvr>
                                        <p:cTn id="24" dur="683"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25" dur="249"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26" dur="249" tmFilter="0, 0; 0.125,0.2665; 0.25,0.4; 0.375,0.465; 0.5,0.5;  0.625,0.535; 0.75,0.6; 0.875,0.7335; 1,1">
                                          <p:stCondLst>
                                            <p:cond delay="249"/>
                                          </p:stCondLst>
                                        </p:cTn>
                                        <p:tgtEl>
                                          <p:spTgt spid="44"/>
                                        </p:tgtEl>
                                        <p:attrNameLst>
                                          <p:attrName>ppt_y</p:attrName>
                                        </p:attrNameLst>
                                      </p:cBhvr>
                                      <p:tavLst>
                                        <p:tav tm="0" fmla="#ppt_y-sin(pi*$)/9">
                                          <p:val>
                                            <p:fltVal val="0"/>
                                          </p:val>
                                        </p:tav>
                                        <p:tav tm="100000">
                                          <p:val>
                                            <p:fltVal val="1"/>
                                          </p:val>
                                        </p:tav>
                                      </p:tavLst>
                                    </p:anim>
                                    <p:anim calcmode="lin" valueType="num">
                                      <p:cBhvr>
                                        <p:cTn id="27" dur="124" tmFilter="0, 0; 0.125,0.2665; 0.25,0.4; 0.375,0.465; 0.5,0.5;  0.625,0.535; 0.75,0.6; 0.875,0.7335; 1,1">
                                          <p:stCondLst>
                                            <p:cond delay="497"/>
                                          </p:stCondLst>
                                        </p:cTn>
                                        <p:tgtEl>
                                          <p:spTgt spid="44"/>
                                        </p:tgtEl>
                                        <p:attrNameLst>
                                          <p:attrName>ppt_y</p:attrName>
                                        </p:attrNameLst>
                                      </p:cBhvr>
                                      <p:tavLst>
                                        <p:tav tm="0" fmla="#ppt_y-sin(pi*$)/27">
                                          <p:val>
                                            <p:fltVal val="0"/>
                                          </p:val>
                                        </p:tav>
                                        <p:tav tm="100000">
                                          <p:val>
                                            <p:fltVal val="1"/>
                                          </p:val>
                                        </p:tav>
                                      </p:tavLst>
                                    </p:anim>
                                    <p:anim calcmode="lin" valueType="num">
                                      <p:cBhvr>
                                        <p:cTn id="28" dur="62" tmFilter="0, 0; 0.125,0.2665; 0.25,0.4; 0.375,0.465; 0.5,0.5;  0.625,0.535; 0.75,0.6; 0.875,0.7335; 1,1">
                                          <p:stCondLst>
                                            <p:cond delay="621"/>
                                          </p:stCondLst>
                                        </p:cTn>
                                        <p:tgtEl>
                                          <p:spTgt spid="44"/>
                                        </p:tgtEl>
                                        <p:attrNameLst>
                                          <p:attrName>ppt_y</p:attrName>
                                        </p:attrNameLst>
                                      </p:cBhvr>
                                      <p:tavLst>
                                        <p:tav tm="0" fmla="#ppt_y-sin(pi*$)/81">
                                          <p:val>
                                            <p:fltVal val="0"/>
                                          </p:val>
                                        </p:tav>
                                        <p:tav tm="100000">
                                          <p:val>
                                            <p:fltVal val="1"/>
                                          </p:val>
                                        </p:tav>
                                      </p:tavLst>
                                    </p:anim>
                                    <p:animScale>
                                      <p:cBhvr>
                                        <p:cTn id="29" dur="10">
                                          <p:stCondLst>
                                            <p:cond delay="244"/>
                                          </p:stCondLst>
                                        </p:cTn>
                                        <p:tgtEl>
                                          <p:spTgt spid="44"/>
                                        </p:tgtEl>
                                      </p:cBhvr>
                                      <p:to x="100000" y="60000"/>
                                    </p:animScale>
                                    <p:animScale>
                                      <p:cBhvr>
                                        <p:cTn id="30" dur="62" decel="50000">
                                          <p:stCondLst>
                                            <p:cond delay="254"/>
                                          </p:stCondLst>
                                        </p:cTn>
                                        <p:tgtEl>
                                          <p:spTgt spid="44"/>
                                        </p:tgtEl>
                                      </p:cBhvr>
                                      <p:to x="100000" y="100000"/>
                                    </p:animScale>
                                    <p:animScale>
                                      <p:cBhvr>
                                        <p:cTn id="31" dur="10">
                                          <p:stCondLst>
                                            <p:cond delay="492"/>
                                          </p:stCondLst>
                                        </p:cTn>
                                        <p:tgtEl>
                                          <p:spTgt spid="44"/>
                                        </p:tgtEl>
                                      </p:cBhvr>
                                      <p:to x="100000" y="80000"/>
                                    </p:animScale>
                                    <p:animScale>
                                      <p:cBhvr>
                                        <p:cTn id="32" dur="62" decel="50000">
                                          <p:stCondLst>
                                            <p:cond delay="502"/>
                                          </p:stCondLst>
                                        </p:cTn>
                                        <p:tgtEl>
                                          <p:spTgt spid="44"/>
                                        </p:tgtEl>
                                      </p:cBhvr>
                                      <p:to x="100000" y="100000"/>
                                    </p:animScale>
                                    <p:animScale>
                                      <p:cBhvr>
                                        <p:cTn id="33" dur="10">
                                          <p:stCondLst>
                                            <p:cond delay="616"/>
                                          </p:stCondLst>
                                        </p:cTn>
                                        <p:tgtEl>
                                          <p:spTgt spid="44"/>
                                        </p:tgtEl>
                                      </p:cBhvr>
                                      <p:to x="100000" y="90000"/>
                                    </p:animScale>
                                    <p:animScale>
                                      <p:cBhvr>
                                        <p:cTn id="34" dur="62" decel="50000">
                                          <p:stCondLst>
                                            <p:cond delay="625"/>
                                          </p:stCondLst>
                                        </p:cTn>
                                        <p:tgtEl>
                                          <p:spTgt spid="44"/>
                                        </p:tgtEl>
                                      </p:cBhvr>
                                      <p:to x="100000" y="100000"/>
                                    </p:animScale>
                                    <p:animScale>
                                      <p:cBhvr>
                                        <p:cTn id="35" dur="10">
                                          <p:stCondLst>
                                            <p:cond delay="678"/>
                                          </p:stCondLst>
                                        </p:cTn>
                                        <p:tgtEl>
                                          <p:spTgt spid="44"/>
                                        </p:tgtEl>
                                      </p:cBhvr>
                                      <p:to x="100000" y="95000"/>
                                    </p:animScale>
                                    <p:animScale>
                                      <p:cBhvr>
                                        <p:cTn id="36" dur="62" decel="50000">
                                          <p:stCondLst>
                                            <p:cond delay="688"/>
                                          </p:stCondLst>
                                        </p:cTn>
                                        <p:tgtEl>
                                          <p:spTgt spid="44"/>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down)">
                                      <p:cBhvr>
                                        <p:cTn id="39" dur="217">
                                          <p:stCondLst>
                                            <p:cond delay="0"/>
                                          </p:stCondLst>
                                        </p:cTn>
                                        <p:tgtEl>
                                          <p:spTgt spid="2"/>
                                        </p:tgtEl>
                                      </p:cBhvr>
                                    </p:animEffect>
                                    <p:anim calcmode="lin" valueType="num">
                                      <p:cBhvr>
                                        <p:cTn id="40" dur="683"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1" dur="249"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2" dur="249" tmFilter="0, 0; 0.125,0.2665; 0.25,0.4; 0.375,0.465; 0.5,0.5;  0.625,0.535; 0.75,0.6; 0.875,0.7335; 1,1">
                                          <p:stCondLst>
                                            <p:cond delay="249"/>
                                          </p:stCondLst>
                                        </p:cTn>
                                        <p:tgtEl>
                                          <p:spTgt spid="2"/>
                                        </p:tgtEl>
                                        <p:attrNameLst>
                                          <p:attrName>ppt_y</p:attrName>
                                        </p:attrNameLst>
                                      </p:cBhvr>
                                      <p:tavLst>
                                        <p:tav tm="0" fmla="#ppt_y-sin(pi*$)/9">
                                          <p:val>
                                            <p:fltVal val="0"/>
                                          </p:val>
                                        </p:tav>
                                        <p:tav tm="100000">
                                          <p:val>
                                            <p:fltVal val="1"/>
                                          </p:val>
                                        </p:tav>
                                      </p:tavLst>
                                    </p:anim>
                                    <p:anim calcmode="lin" valueType="num">
                                      <p:cBhvr>
                                        <p:cTn id="43" dur="124" tmFilter="0, 0; 0.125,0.2665; 0.25,0.4; 0.375,0.465; 0.5,0.5;  0.625,0.535; 0.75,0.6; 0.875,0.7335; 1,1">
                                          <p:stCondLst>
                                            <p:cond delay="497"/>
                                          </p:stCondLst>
                                        </p:cTn>
                                        <p:tgtEl>
                                          <p:spTgt spid="2"/>
                                        </p:tgtEl>
                                        <p:attrNameLst>
                                          <p:attrName>ppt_y</p:attrName>
                                        </p:attrNameLst>
                                      </p:cBhvr>
                                      <p:tavLst>
                                        <p:tav tm="0" fmla="#ppt_y-sin(pi*$)/27">
                                          <p:val>
                                            <p:fltVal val="0"/>
                                          </p:val>
                                        </p:tav>
                                        <p:tav tm="100000">
                                          <p:val>
                                            <p:fltVal val="1"/>
                                          </p:val>
                                        </p:tav>
                                      </p:tavLst>
                                    </p:anim>
                                    <p:anim calcmode="lin" valueType="num">
                                      <p:cBhvr>
                                        <p:cTn id="44" dur="62" tmFilter="0, 0; 0.125,0.2665; 0.25,0.4; 0.375,0.465; 0.5,0.5;  0.625,0.535; 0.75,0.6; 0.875,0.7335; 1,1">
                                          <p:stCondLst>
                                            <p:cond delay="621"/>
                                          </p:stCondLst>
                                        </p:cTn>
                                        <p:tgtEl>
                                          <p:spTgt spid="2"/>
                                        </p:tgtEl>
                                        <p:attrNameLst>
                                          <p:attrName>ppt_y</p:attrName>
                                        </p:attrNameLst>
                                      </p:cBhvr>
                                      <p:tavLst>
                                        <p:tav tm="0" fmla="#ppt_y-sin(pi*$)/81">
                                          <p:val>
                                            <p:fltVal val="0"/>
                                          </p:val>
                                        </p:tav>
                                        <p:tav tm="100000">
                                          <p:val>
                                            <p:fltVal val="1"/>
                                          </p:val>
                                        </p:tav>
                                      </p:tavLst>
                                    </p:anim>
                                    <p:animScale>
                                      <p:cBhvr>
                                        <p:cTn id="45" dur="10">
                                          <p:stCondLst>
                                            <p:cond delay="244"/>
                                          </p:stCondLst>
                                        </p:cTn>
                                        <p:tgtEl>
                                          <p:spTgt spid="2"/>
                                        </p:tgtEl>
                                      </p:cBhvr>
                                      <p:to x="100000" y="60000"/>
                                    </p:animScale>
                                    <p:animScale>
                                      <p:cBhvr>
                                        <p:cTn id="46" dur="62" decel="50000">
                                          <p:stCondLst>
                                            <p:cond delay="254"/>
                                          </p:stCondLst>
                                        </p:cTn>
                                        <p:tgtEl>
                                          <p:spTgt spid="2"/>
                                        </p:tgtEl>
                                      </p:cBhvr>
                                      <p:to x="100000" y="100000"/>
                                    </p:animScale>
                                    <p:animScale>
                                      <p:cBhvr>
                                        <p:cTn id="47" dur="10">
                                          <p:stCondLst>
                                            <p:cond delay="492"/>
                                          </p:stCondLst>
                                        </p:cTn>
                                        <p:tgtEl>
                                          <p:spTgt spid="2"/>
                                        </p:tgtEl>
                                      </p:cBhvr>
                                      <p:to x="100000" y="80000"/>
                                    </p:animScale>
                                    <p:animScale>
                                      <p:cBhvr>
                                        <p:cTn id="48" dur="62" decel="50000">
                                          <p:stCondLst>
                                            <p:cond delay="502"/>
                                          </p:stCondLst>
                                        </p:cTn>
                                        <p:tgtEl>
                                          <p:spTgt spid="2"/>
                                        </p:tgtEl>
                                      </p:cBhvr>
                                      <p:to x="100000" y="100000"/>
                                    </p:animScale>
                                    <p:animScale>
                                      <p:cBhvr>
                                        <p:cTn id="49" dur="10">
                                          <p:stCondLst>
                                            <p:cond delay="616"/>
                                          </p:stCondLst>
                                        </p:cTn>
                                        <p:tgtEl>
                                          <p:spTgt spid="2"/>
                                        </p:tgtEl>
                                      </p:cBhvr>
                                      <p:to x="100000" y="90000"/>
                                    </p:animScale>
                                    <p:animScale>
                                      <p:cBhvr>
                                        <p:cTn id="50" dur="62" decel="50000">
                                          <p:stCondLst>
                                            <p:cond delay="625"/>
                                          </p:stCondLst>
                                        </p:cTn>
                                        <p:tgtEl>
                                          <p:spTgt spid="2"/>
                                        </p:tgtEl>
                                      </p:cBhvr>
                                      <p:to x="100000" y="100000"/>
                                    </p:animScale>
                                    <p:animScale>
                                      <p:cBhvr>
                                        <p:cTn id="51" dur="10">
                                          <p:stCondLst>
                                            <p:cond delay="678"/>
                                          </p:stCondLst>
                                        </p:cTn>
                                        <p:tgtEl>
                                          <p:spTgt spid="2"/>
                                        </p:tgtEl>
                                      </p:cBhvr>
                                      <p:to x="100000" y="95000"/>
                                    </p:animScale>
                                    <p:animScale>
                                      <p:cBhvr>
                                        <p:cTn id="52" dur="62" decel="50000">
                                          <p:stCondLst>
                                            <p:cond delay="688"/>
                                          </p:stCondLst>
                                        </p:cTn>
                                        <p:tgtEl>
                                          <p:spTgt spid="2"/>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217">
                                          <p:stCondLst>
                                            <p:cond delay="0"/>
                                          </p:stCondLst>
                                        </p:cTn>
                                        <p:tgtEl>
                                          <p:spTgt spid="36"/>
                                        </p:tgtEl>
                                      </p:cBhvr>
                                    </p:animEffect>
                                    <p:anim calcmode="lin" valueType="num">
                                      <p:cBhvr>
                                        <p:cTn id="56" dur="683"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57" dur="249"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58" dur="249" tmFilter="0, 0; 0.125,0.2665; 0.25,0.4; 0.375,0.465; 0.5,0.5;  0.625,0.535; 0.75,0.6; 0.875,0.7335; 1,1">
                                          <p:stCondLst>
                                            <p:cond delay="249"/>
                                          </p:stCondLst>
                                        </p:cTn>
                                        <p:tgtEl>
                                          <p:spTgt spid="36"/>
                                        </p:tgtEl>
                                        <p:attrNameLst>
                                          <p:attrName>ppt_y</p:attrName>
                                        </p:attrNameLst>
                                      </p:cBhvr>
                                      <p:tavLst>
                                        <p:tav tm="0" fmla="#ppt_y-sin(pi*$)/9">
                                          <p:val>
                                            <p:fltVal val="0"/>
                                          </p:val>
                                        </p:tav>
                                        <p:tav tm="100000">
                                          <p:val>
                                            <p:fltVal val="1"/>
                                          </p:val>
                                        </p:tav>
                                      </p:tavLst>
                                    </p:anim>
                                    <p:anim calcmode="lin" valueType="num">
                                      <p:cBhvr>
                                        <p:cTn id="59" dur="124" tmFilter="0, 0; 0.125,0.2665; 0.25,0.4; 0.375,0.465; 0.5,0.5;  0.625,0.535; 0.75,0.6; 0.875,0.7335; 1,1">
                                          <p:stCondLst>
                                            <p:cond delay="497"/>
                                          </p:stCondLst>
                                        </p:cTn>
                                        <p:tgtEl>
                                          <p:spTgt spid="36"/>
                                        </p:tgtEl>
                                        <p:attrNameLst>
                                          <p:attrName>ppt_y</p:attrName>
                                        </p:attrNameLst>
                                      </p:cBhvr>
                                      <p:tavLst>
                                        <p:tav tm="0" fmla="#ppt_y-sin(pi*$)/27">
                                          <p:val>
                                            <p:fltVal val="0"/>
                                          </p:val>
                                        </p:tav>
                                        <p:tav tm="100000">
                                          <p:val>
                                            <p:fltVal val="1"/>
                                          </p:val>
                                        </p:tav>
                                      </p:tavLst>
                                    </p:anim>
                                    <p:anim calcmode="lin" valueType="num">
                                      <p:cBhvr>
                                        <p:cTn id="60" dur="62" tmFilter="0, 0; 0.125,0.2665; 0.25,0.4; 0.375,0.465; 0.5,0.5;  0.625,0.535; 0.75,0.6; 0.875,0.7335; 1,1">
                                          <p:stCondLst>
                                            <p:cond delay="621"/>
                                          </p:stCondLst>
                                        </p:cTn>
                                        <p:tgtEl>
                                          <p:spTgt spid="36"/>
                                        </p:tgtEl>
                                        <p:attrNameLst>
                                          <p:attrName>ppt_y</p:attrName>
                                        </p:attrNameLst>
                                      </p:cBhvr>
                                      <p:tavLst>
                                        <p:tav tm="0" fmla="#ppt_y-sin(pi*$)/81">
                                          <p:val>
                                            <p:fltVal val="0"/>
                                          </p:val>
                                        </p:tav>
                                        <p:tav tm="100000">
                                          <p:val>
                                            <p:fltVal val="1"/>
                                          </p:val>
                                        </p:tav>
                                      </p:tavLst>
                                    </p:anim>
                                    <p:animScale>
                                      <p:cBhvr>
                                        <p:cTn id="61" dur="10">
                                          <p:stCondLst>
                                            <p:cond delay="244"/>
                                          </p:stCondLst>
                                        </p:cTn>
                                        <p:tgtEl>
                                          <p:spTgt spid="36"/>
                                        </p:tgtEl>
                                      </p:cBhvr>
                                      <p:to x="100000" y="60000"/>
                                    </p:animScale>
                                    <p:animScale>
                                      <p:cBhvr>
                                        <p:cTn id="62" dur="62" decel="50000">
                                          <p:stCondLst>
                                            <p:cond delay="254"/>
                                          </p:stCondLst>
                                        </p:cTn>
                                        <p:tgtEl>
                                          <p:spTgt spid="36"/>
                                        </p:tgtEl>
                                      </p:cBhvr>
                                      <p:to x="100000" y="100000"/>
                                    </p:animScale>
                                    <p:animScale>
                                      <p:cBhvr>
                                        <p:cTn id="63" dur="10">
                                          <p:stCondLst>
                                            <p:cond delay="492"/>
                                          </p:stCondLst>
                                        </p:cTn>
                                        <p:tgtEl>
                                          <p:spTgt spid="36"/>
                                        </p:tgtEl>
                                      </p:cBhvr>
                                      <p:to x="100000" y="80000"/>
                                    </p:animScale>
                                    <p:animScale>
                                      <p:cBhvr>
                                        <p:cTn id="64" dur="62" decel="50000">
                                          <p:stCondLst>
                                            <p:cond delay="502"/>
                                          </p:stCondLst>
                                        </p:cTn>
                                        <p:tgtEl>
                                          <p:spTgt spid="36"/>
                                        </p:tgtEl>
                                      </p:cBhvr>
                                      <p:to x="100000" y="100000"/>
                                    </p:animScale>
                                    <p:animScale>
                                      <p:cBhvr>
                                        <p:cTn id="65" dur="10">
                                          <p:stCondLst>
                                            <p:cond delay="616"/>
                                          </p:stCondLst>
                                        </p:cTn>
                                        <p:tgtEl>
                                          <p:spTgt spid="36"/>
                                        </p:tgtEl>
                                      </p:cBhvr>
                                      <p:to x="100000" y="90000"/>
                                    </p:animScale>
                                    <p:animScale>
                                      <p:cBhvr>
                                        <p:cTn id="66" dur="62" decel="50000">
                                          <p:stCondLst>
                                            <p:cond delay="625"/>
                                          </p:stCondLst>
                                        </p:cTn>
                                        <p:tgtEl>
                                          <p:spTgt spid="36"/>
                                        </p:tgtEl>
                                      </p:cBhvr>
                                      <p:to x="100000" y="100000"/>
                                    </p:animScale>
                                    <p:animScale>
                                      <p:cBhvr>
                                        <p:cTn id="67" dur="10">
                                          <p:stCondLst>
                                            <p:cond delay="678"/>
                                          </p:stCondLst>
                                        </p:cTn>
                                        <p:tgtEl>
                                          <p:spTgt spid="36"/>
                                        </p:tgtEl>
                                      </p:cBhvr>
                                      <p:to x="100000" y="95000"/>
                                    </p:animScale>
                                    <p:animScale>
                                      <p:cBhvr>
                                        <p:cTn id="68" dur="62" decel="50000">
                                          <p:stCondLst>
                                            <p:cond delay="688"/>
                                          </p:stCondLst>
                                        </p:cTn>
                                        <p:tgtEl>
                                          <p:spTgt spid="36"/>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wipe(down)">
                                      <p:cBhvr>
                                        <p:cTn id="71" dur="217">
                                          <p:stCondLst>
                                            <p:cond delay="0"/>
                                          </p:stCondLst>
                                        </p:cTn>
                                        <p:tgtEl>
                                          <p:spTgt spid="5"/>
                                        </p:tgtEl>
                                      </p:cBhvr>
                                    </p:animEffect>
                                    <p:anim calcmode="lin" valueType="num">
                                      <p:cBhvr>
                                        <p:cTn id="72" dur="683"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73" dur="249"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74" dur="249" tmFilter="0, 0; 0.125,0.2665; 0.25,0.4; 0.375,0.465; 0.5,0.5;  0.625,0.535; 0.75,0.6; 0.875,0.7335; 1,1">
                                          <p:stCondLst>
                                            <p:cond delay="249"/>
                                          </p:stCondLst>
                                        </p:cTn>
                                        <p:tgtEl>
                                          <p:spTgt spid="5"/>
                                        </p:tgtEl>
                                        <p:attrNameLst>
                                          <p:attrName>ppt_y</p:attrName>
                                        </p:attrNameLst>
                                      </p:cBhvr>
                                      <p:tavLst>
                                        <p:tav tm="0" fmla="#ppt_y-sin(pi*$)/9">
                                          <p:val>
                                            <p:fltVal val="0"/>
                                          </p:val>
                                        </p:tav>
                                        <p:tav tm="100000">
                                          <p:val>
                                            <p:fltVal val="1"/>
                                          </p:val>
                                        </p:tav>
                                      </p:tavLst>
                                    </p:anim>
                                    <p:anim calcmode="lin" valueType="num">
                                      <p:cBhvr>
                                        <p:cTn id="75" dur="124" tmFilter="0, 0; 0.125,0.2665; 0.25,0.4; 0.375,0.465; 0.5,0.5;  0.625,0.535; 0.75,0.6; 0.875,0.7335; 1,1">
                                          <p:stCondLst>
                                            <p:cond delay="497"/>
                                          </p:stCondLst>
                                        </p:cTn>
                                        <p:tgtEl>
                                          <p:spTgt spid="5"/>
                                        </p:tgtEl>
                                        <p:attrNameLst>
                                          <p:attrName>ppt_y</p:attrName>
                                        </p:attrNameLst>
                                      </p:cBhvr>
                                      <p:tavLst>
                                        <p:tav tm="0" fmla="#ppt_y-sin(pi*$)/27">
                                          <p:val>
                                            <p:fltVal val="0"/>
                                          </p:val>
                                        </p:tav>
                                        <p:tav tm="100000">
                                          <p:val>
                                            <p:fltVal val="1"/>
                                          </p:val>
                                        </p:tav>
                                      </p:tavLst>
                                    </p:anim>
                                    <p:anim calcmode="lin" valueType="num">
                                      <p:cBhvr>
                                        <p:cTn id="76" dur="62" tmFilter="0, 0; 0.125,0.2665; 0.25,0.4; 0.375,0.465; 0.5,0.5;  0.625,0.535; 0.75,0.6; 0.875,0.7335; 1,1">
                                          <p:stCondLst>
                                            <p:cond delay="621"/>
                                          </p:stCondLst>
                                        </p:cTn>
                                        <p:tgtEl>
                                          <p:spTgt spid="5"/>
                                        </p:tgtEl>
                                        <p:attrNameLst>
                                          <p:attrName>ppt_y</p:attrName>
                                        </p:attrNameLst>
                                      </p:cBhvr>
                                      <p:tavLst>
                                        <p:tav tm="0" fmla="#ppt_y-sin(pi*$)/81">
                                          <p:val>
                                            <p:fltVal val="0"/>
                                          </p:val>
                                        </p:tav>
                                        <p:tav tm="100000">
                                          <p:val>
                                            <p:fltVal val="1"/>
                                          </p:val>
                                        </p:tav>
                                      </p:tavLst>
                                    </p:anim>
                                    <p:animScale>
                                      <p:cBhvr>
                                        <p:cTn id="77" dur="10">
                                          <p:stCondLst>
                                            <p:cond delay="244"/>
                                          </p:stCondLst>
                                        </p:cTn>
                                        <p:tgtEl>
                                          <p:spTgt spid="5"/>
                                        </p:tgtEl>
                                      </p:cBhvr>
                                      <p:to x="100000" y="60000"/>
                                    </p:animScale>
                                    <p:animScale>
                                      <p:cBhvr>
                                        <p:cTn id="78" dur="62" decel="50000">
                                          <p:stCondLst>
                                            <p:cond delay="254"/>
                                          </p:stCondLst>
                                        </p:cTn>
                                        <p:tgtEl>
                                          <p:spTgt spid="5"/>
                                        </p:tgtEl>
                                      </p:cBhvr>
                                      <p:to x="100000" y="100000"/>
                                    </p:animScale>
                                    <p:animScale>
                                      <p:cBhvr>
                                        <p:cTn id="79" dur="10">
                                          <p:stCondLst>
                                            <p:cond delay="492"/>
                                          </p:stCondLst>
                                        </p:cTn>
                                        <p:tgtEl>
                                          <p:spTgt spid="5"/>
                                        </p:tgtEl>
                                      </p:cBhvr>
                                      <p:to x="100000" y="80000"/>
                                    </p:animScale>
                                    <p:animScale>
                                      <p:cBhvr>
                                        <p:cTn id="80" dur="62" decel="50000">
                                          <p:stCondLst>
                                            <p:cond delay="502"/>
                                          </p:stCondLst>
                                        </p:cTn>
                                        <p:tgtEl>
                                          <p:spTgt spid="5"/>
                                        </p:tgtEl>
                                      </p:cBhvr>
                                      <p:to x="100000" y="100000"/>
                                    </p:animScale>
                                    <p:animScale>
                                      <p:cBhvr>
                                        <p:cTn id="81" dur="10">
                                          <p:stCondLst>
                                            <p:cond delay="616"/>
                                          </p:stCondLst>
                                        </p:cTn>
                                        <p:tgtEl>
                                          <p:spTgt spid="5"/>
                                        </p:tgtEl>
                                      </p:cBhvr>
                                      <p:to x="100000" y="90000"/>
                                    </p:animScale>
                                    <p:animScale>
                                      <p:cBhvr>
                                        <p:cTn id="82" dur="62" decel="50000">
                                          <p:stCondLst>
                                            <p:cond delay="625"/>
                                          </p:stCondLst>
                                        </p:cTn>
                                        <p:tgtEl>
                                          <p:spTgt spid="5"/>
                                        </p:tgtEl>
                                      </p:cBhvr>
                                      <p:to x="100000" y="100000"/>
                                    </p:animScale>
                                    <p:animScale>
                                      <p:cBhvr>
                                        <p:cTn id="83" dur="10">
                                          <p:stCondLst>
                                            <p:cond delay="678"/>
                                          </p:stCondLst>
                                        </p:cTn>
                                        <p:tgtEl>
                                          <p:spTgt spid="5"/>
                                        </p:tgtEl>
                                      </p:cBhvr>
                                      <p:to x="100000" y="95000"/>
                                    </p:animScale>
                                    <p:animScale>
                                      <p:cBhvr>
                                        <p:cTn id="84" dur="62" decel="50000">
                                          <p:stCondLst>
                                            <p:cond delay="688"/>
                                          </p:stCondLst>
                                        </p:cTn>
                                        <p:tgtEl>
                                          <p:spTgt spid="5"/>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wipe(down)">
                                      <p:cBhvr>
                                        <p:cTn id="87" dur="217">
                                          <p:stCondLst>
                                            <p:cond delay="0"/>
                                          </p:stCondLst>
                                        </p:cTn>
                                        <p:tgtEl>
                                          <p:spTgt spid="65"/>
                                        </p:tgtEl>
                                      </p:cBhvr>
                                    </p:animEffect>
                                    <p:anim calcmode="lin" valueType="num">
                                      <p:cBhvr>
                                        <p:cTn id="88" dur="683" tmFilter="0,0; 0.14,0.36; 0.43,0.73; 0.71,0.91; 1.0,1.0">
                                          <p:stCondLst>
                                            <p:cond delay="0"/>
                                          </p:stCondLst>
                                        </p:cTn>
                                        <p:tgtEl>
                                          <p:spTgt spid="65"/>
                                        </p:tgtEl>
                                        <p:attrNameLst>
                                          <p:attrName>ppt_x</p:attrName>
                                        </p:attrNameLst>
                                      </p:cBhvr>
                                      <p:tavLst>
                                        <p:tav tm="0">
                                          <p:val>
                                            <p:strVal val="#ppt_x-0.25"/>
                                          </p:val>
                                        </p:tav>
                                        <p:tav tm="100000">
                                          <p:val>
                                            <p:strVal val="#ppt_x"/>
                                          </p:val>
                                        </p:tav>
                                      </p:tavLst>
                                    </p:anim>
                                    <p:anim calcmode="lin" valueType="num">
                                      <p:cBhvr>
                                        <p:cTn id="89" dur="249" tmFilter="0.0,0.0; 0.25,0.07; 0.50,0.2; 0.75,0.467; 1.0,1.0">
                                          <p:stCondLst>
                                            <p:cond delay="0"/>
                                          </p:stCondLst>
                                        </p:cTn>
                                        <p:tgtEl>
                                          <p:spTgt spid="65"/>
                                        </p:tgtEl>
                                        <p:attrNameLst>
                                          <p:attrName>ppt_y</p:attrName>
                                        </p:attrNameLst>
                                      </p:cBhvr>
                                      <p:tavLst>
                                        <p:tav tm="0" fmla="#ppt_y-sin(pi*$)/3">
                                          <p:val>
                                            <p:fltVal val="0.5"/>
                                          </p:val>
                                        </p:tav>
                                        <p:tav tm="100000">
                                          <p:val>
                                            <p:fltVal val="1"/>
                                          </p:val>
                                        </p:tav>
                                      </p:tavLst>
                                    </p:anim>
                                    <p:anim calcmode="lin" valueType="num">
                                      <p:cBhvr>
                                        <p:cTn id="90" dur="249" tmFilter="0, 0; 0.125,0.2665; 0.25,0.4; 0.375,0.465; 0.5,0.5;  0.625,0.535; 0.75,0.6; 0.875,0.7335; 1,1">
                                          <p:stCondLst>
                                            <p:cond delay="249"/>
                                          </p:stCondLst>
                                        </p:cTn>
                                        <p:tgtEl>
                                          <p:spTgt spid="65"/>
                                        </p:tgtEl>
                                        <p:attrNameLst>
                                          <p:attrName>ppt_y</p:attrName>
                                        </p:attrNameLst>
                                      </p:cBhvr>
                                      <p:tavLst>
                                        <p:tav tm="0" fmla="#ppt_y-sin(pi*$)/9">
                                          <p:val>
                                            <p:fltVal val="0"/>
                                          </p:val>
                                        </p:tav>
                                        <p:tav tm="100000">
                                          <p:val>
                                            <p:fltVal val="1"/>
                                          </p:val>
                                        </p:tav>
                                      </p:tavLst>
                                    </p:anim>
                                    <p:anim calcmode="lin" valueType="num">
                                      <p:cBhvr>
                                        <p:cTn id="91" dur="124" tmFilter="0, 0; 0.125,0.2665; 0.25,0.4; 0.375,0.465; 0.5,0.5;  0.625,0.535; 0.75,0.6; 0.875,0.7335; 1,1">
                                          <p:stCondLst>
                                            <p:cond delay="497"/>
                                          </p:stCondLst>
                                        </p:cTn>
                                        <p:tgtEl>
                                          <p:spTgt spid="65"/>
                                        </p:tgtEl>
                                        <p:attrNameLst>
                                          <p:attrName>ppt_y</p:attrName>
                                        </p:attrNameLst>
                                      </p:cBhvr>
                                      <p:tavLst>
                                        <p:tav tm="0" fmla="#ppt_y-sin(pi*$)/27">
                                          <p:val>
                                            <p:fltVal val="0"/>
                                          </p:val>
                                        </p:tav>
                                        <p:tav tm="100000">
                                          <p:val>
                                            <p:fltVal val="1"/>
                                          </p:val>
                                        </p:tav>
                                      </p:tavLst>
                                    </p:anim>
                                    <p:anim calcmode="lin" valueType="num">
                                      <p:cBhvr>
                                        <p:cTn id="92" dur="62" tmFilter="0, 0; 0.125,0.2665; 0.25,0.4; 0.375,0.465; 0.5,0.5;  0.625,0.535; 0.75,0.6; 0.875,0.7335; 1,1">
                                          <p:stCondLst>
                                            <p:cond delay="621"/>
                                          </p:stCondLst>
                                        </p:cTn>
                                        <p:tgtEl>
                                          <p:spTgt spid="65"/>
                                        </p:tgtEl>
                                        <p:attrNameLst>
                                          <p:attrName>ppt_y</p:attrName>
                                        </p:attrNameLst>
                                      </p:cBhvr>
                                      <p:tavLst>
                                        <p:tav tm="0" fmla="#ppt_y-sin(pi*$)/81">
                                          <p:val>
                                            <p:fltVal val="0"/>
                                          </p:val>
                                        </p:tav>
                                        <p:tav tm="100000">
                                          <p:val>
                                            <p:fltVal val="1"/>
                                          </p:val>
                                        </p:tav>
                                      </p:tavLst>
                                    </p:anim>
                                    <p:animScale>
                                      <p:cBhvr>
                                        <p:cTn id="93" dur="10">
                                          <p:stCondLst>
                                            <p:cond delay="244"/>
                                          </p:stCondLst>
                                        </p:cTn>
                                        <p:tgtEl>
                                          <p:spTgt spid="65"/>
                                        </p:tgtEl>
                                      </p:cBhvr>
                                      <p:to x="100000" y="60000"/>
                                    </p:animScale>
                                    <p:animScale>
                                      <p:cBhvr>
                                        <p:cTn id="94" dur="62" decel="50000">
                                          <p:stCondLst>
                                            <p:cond delay="254"/>
                                          </p:stCondLst>
                                        </p:cTn>
                                        <p:tgtEl>
                                          <p:spTgt spid="65"/>
                                        </p:tgtEl>
                                      </p:cBhvr>
                                      <p:to x="100000" y="100000"/>
                                    </p:animScale>
                                    <p:animScale>
                                      <p:cBhvr>
                                        <p:cTn id="95" dur="10">
                                          <p:stCondLst>
                                            <p:cond delay="492"/>
                                          </p:stCondLst>
                                        </p:cTn>
                                        <p:tgtEl>
                                          <p:spTgt spid="65"/>
                                        </p:tgtEl>
                                      </p:cBhvr>
                                      <p:to x="100000" y="80000"/>
                                    </p:animScale>
                                    <p:animScale>
                                      <p:cBhvr>
                                        <p:cTn id="96" dur="62" decel="50000">
                                          <p:stCondLst>
                                            <p:cond delay="502"/>
                                          </p:stCondLst>
                                        </p:cTn>
                                        <p:tgtEl>
                                          <p:spTgt spid="65"/>
                                        </p:tgtEl>
                                      </p:cBhvr>
                                      <p:to x="100000" y="100000"/>
                                    </p:animScale>
                                    <p:animScale>
                                      <p:cBhvr>
                                        <p:cTn id="97" dur="10">
                                          <p:stCondLst>
                                            <p:cond delay="616"/>
                                          </p:stCondLst>
                                        </p:cTn>
                                        <p:tgtEl>
                                          <p:spTgt spid="65"/>
                                        </p:tgtEl>
                                      </p:cBhvr>
                                      <p:to x="100000" y="90000"/>
                                    </p:animScale>
                                    <p:animScale>
                                      <p:cBhvr>
                                        <p:cTn id="98" dur="62" decel="50000">
                                          <p:stCondLst>
                                            <p:cond delay="625"/>
                                          </p:stCondLst>
                                        </p:cTn>
                                        <p:tgtEl>
                                          <p:spTgt spid="65"/>
                                        </p:tgtEl>
                                      </p:cBhvr>
                                      <p:to x="100000" y="100000"/>
                                    </p:animScale>
                                    <p:animScale>
                                      <p:cBhvr>
                                        <p:cTn id="99" dur="10">
                                          <p:stCondLst>
                                            <p:cond delay="678"/>
                                          </p:stCondLst>
                                        </p:cTn>
                                        <p:tgtEl>
                                          <p:spTgt spid="65"/>
                                        </p:tgtEl>
                                      </p:cBhvr>
                                      <p:to x="100000" y="95000"/>
                                    </p:animScale>
                                    <p:animScale>
                                      <p:cBhvr>
                                        <p:cTn id="100" dur="62" decel="50000">
                                          <p:stCondLst>
                                            <p:cond delay="688"/>
                                          </p:stCondLst>
                                        </p:cTn>
                                        <p:tgtEl>
                                          <p:spTgt spid="6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508958" y="235725"/>
            <a:ext cx="10796032"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Testing</a:t>
            </a:r>
            <a:r>
              <a:rPr lang="en-IN" sz="5400" dirty="0">
                <a:solidFill>
                  <a:schemeClr val="bg1"/>
                </a:solidFill>
              </a:rPr>
              <a:t> - Black-box testing (Selenium)</a:t>
            </a:r>
            <a:endParaRPr lang="en-US" sz="5400" b="1" dirty="0">
              <a:solidFill>
                <a:prstClr val="white"/>
              </a:solidFill>
              <a:latin typeface="Microsoft YaHei Light" pitchFamily="34" charset="-122"/>
              <a:ea typeface="Microsoft YaHei Light" pitchFamily="34" charset="-122"/>
            </a:endParaRPr>
          </a:p>
        </p:txBody>
      </p:sp>
      <p:sp>
        <p:nvSpPr>
          <p:cNvPr id="9" name="Donut 8"/>
          <p:cNvSpPr/>
          <p:nvPr/>
        </p:nvSpPr>
        <p:spPr>
          <a:xfrm>
            <a:off x="405030" y="235725"/>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3429" b="96857" l="4286" r="95143"/>
                    </a14:imgEffect>
                  </a14:imgLayer>
                </a14:imgProps>
              </a:ext>
              <a:ext uri="{28A0092B-C50C-407E-A947-70E740481C1C}">
                <a14:useLocalDpi xmlns:a14="http://schemas.microsoft.com/office/drawing/2010/main" val="0"/>
              </a:ext>
            </a:extLst>
          </a:blip>
          <a:stretch>
            <a:fillRect/>
          </a:stretch>
        </p:blipFill>
        <p:spPr>
          <a:xfrm>
            <a:off x="1237658" y="1731304"/>
            <a:ext cx="3721395" cy="3721395"/>
          </a:xfrm>
          <a:prstGeom prst="rect">
            <a:avLst/>
          </a:prstGeom>
        </p:spPr>
      </p:pic>
      <p:sp>
        <p:nvSpPr>
          <p:cNvPr id="7" name="TextBox 6"/>
          <p:cNvSpPr txBox="1"/>
          <p:nvPr/>
        </p:nvSpPr>
        <p:spPr>
          <a:xfrm>
            <a:off x="5440542" y="2113336"/>
            <a:ext cx="5147977" cy="461665"/>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Tests the code from User Interface</a:t>
            </a:r>
          </a:p>
        </p:txBody>
      </p:sp>
      <p:sp>
        <p:nvSpPr>
          <p:cNvPr id="8" name="TextBox 7"/>
          <p:cNvSpPr txBox="1"/>
          <p:nvPr/>
        </p:nvSpPr>
        <p:spPr>
          <a:xfrm>
            <a:off x="5440541" y="4155143"/>
            <a:ext cx="5147977" cy="830997"/>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We automated the usage of selenium</a:t>
            </a:r>
          </a:p>
        </p:txBody>
      </p:sp>
      <p:sp>
        <p:nvSpPr>
          <p:cNvPr id="11" name="TextBox 10"/>
          <p:cNvSpPr txBox="1"/>
          <p:nvPr/>
        </p:nvSpPr>
        <p:spPr>
          <a:xfrm>
            <a:off x="5440541" y="3002576"/>
            <a:ext cx="5147977" cy="830997"/>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We could test bugs from user’s perspective</a:t>
            </a:r>
          </a:p>
        </p:txBody>
      </p:sp>
    </p:spTree>
    <p:extLst>
      <p:ext uri="{BB962C8B-B14F-4D97-AF65-F5344CB8AC3E}">
        <p14:creationId xmlns:p14="http://schemas.microsoft.com/office/powerpoint/2010/main" val="3486757452"/>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stretch>
            <a:fillRect/>
          </a:stretch>
        </p:blipFill>
        <p:spPr>
          <a:xfrm>
            <a:off x="5005363" y="2831587"/>
            <a:ext cx="2206600" cy="1732701"/>
          </a:xfrm>
          <a:prstGeom prst="rect">
            <a:avLst/>
          </a:prstGeom>
        </p:spPr>
      </p:pic>
      <p:pic>
        <p:nvPicPr>
          <p:cNvPr id="6" name="Picture 5"/>
          <p:cNvPicPr>
            <a:picLocks noChangeAspect="1"/>
          </p:cNvPicPr>
          <p:nvPr/>
        </p:nvPicPr>
        <p:blipFill>
          <a:blip r:embed="rId4"/>
          <a:stretch>
            <a:fillRect/>
          </a:stretch>
        </p:blipFill>
        <p:spPr>
          <a:xfrm>
            <a:off x="7676432" y="2763966"/>
            <a:ext cx="1464062" cy="1867941"/>
          </a:xfrm>
          <a:prstGeom prst="rect">
            <a:avLst/>
          </a:prstGeom>
        </p:spPr>
      </p:pic>
      <p:pic>
        <p:nvPicPr>
          <p:cNvPr id="12" name="Picture 11"/>
          <p:cNvPicPr>
            <a:picLocks noChangeAspect="1"/>
          </p:cNvPicPr>
          <p:nvPr/>
        </p:nvPicPr>
        <p:blipFill>
          <a:blip r:embed="rId5"/>
          <a:stretch>
            <a:fillRect/>
          </a:stretch>
        </p:blipFill>
        <p:spPr>
          <a:xfrm>
            <a:off x="341470" y="3094864"/>
            <a:ext cx="1064248" cy="1206148"/>
          </a:xfrm>
          <a:prstGeom prst="rect">
            <a:avLst/>
          </a:prstGeom>
        </p:spPr>
      </p:pic>
      <p:pic>
        <p:nvPicPr>
          <p:cNvPr id="13" name="Picture 12"/>
          <p:cNvPicPr>
            <a:picLocks noChangeAspect="1"/>
          </p:cNvPicPr>
          <p:nvPr/>
        </p:nvPicPr>
        <p:blipFill>
          <a:blip r:embed="rId6"/>
          <a:stretch>
            <a:fillRect/>
          </a:stretch>
        </p:blipFill>
        <p:spPr>
          <a:xfrm>
            <a:off x="1771623" y="2233943"/>
            <a:ext cx="2798767" cy="2927990"/>
          </a:xfrm>
          <a:prstGeom prst="rect">
            <a:avLst/>
          </a:prstGeom>
        </p:spPr>
      </p:pic>
      <p:cxnSp>
        <p:nvCxnSpPr>
          <p:cNvPr id="14" name="Straight Arrow Connector 13"/>
          <p:cNvCxnSpPr>
            <a:stCxn id="12" idx="3"/>
            <a:endCxn id="13" idx="1"/>
          </p:cNvCxnSpPr>
          <p:nvPr/>
        </p:nvCxnSpPr>
        <p:spPr>
          <a:xfrm>
            <a:off x="1405718" y="3697938"/>
            <a:ext cx="36590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3" idx="3"/>
            <a:endCxn id="10" idx="1"/>
          </p:cNvCxnSpPr>
          <p:nvPr/>
        </p:nvCxnSpPr>
        <p:spPr>
          <a:xfrm>
            <a:off x="4570390" y="3697938"/>
            <a:ext cx="434973"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0" idx="3"/>
            <a:endCxn id="6" idx="1"/>
          </p:cNvCxnSpPr>
          <p:nvPr/>
        </p:nvCxnSpPr>
        <p:spPr>
          <a:xfrm flipV="1">
            <a:off x="7211963" y="3697937"/>
            <a:ext cx="464469"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7">
            <a:extLst>
              <a:ext uri="{BEBA8EAE-BF5A-486C-A8C5-ECC9F3942E4B}">
                <a14:imgProps xmlns:a14="http://schemas.microsoft.com/office/drawing/2010/main">
                  <a14:imgLayer r:embed="rId8">
                    <a14:imgEffect>
                      <a14:backgroundRemoval t="3429" b="96857" l="4286" r="95143"/>
                    </a14:imgEffect>
                  </a14:imgLayer>
                </a14:imgProps>
              </a:ext>
              <a:ext uri="{28A0092B-C50C-407E-A947-70E740481C1C}">
                <a14:useLocalDpi xmlns:a14="http://schemas.microsoft.com/office/drawing/2010/main" val="0"/>
              </a:ext>
            </a:extLst>
          </a:blip>
          <a:stretch>
            <a:fillRect/>
          </a:stretch>
        </p:blipFill>
        <p:spPr>
          <a:xfrm>
            <a:off x="2316426" y="2763966"/>
            <a:ext cx="1521933" cy="1521933"/>
          </a:xfrm>
          <a:prstGeom prst="rect">
            <a:avLst/>
          </a:prstGeom>
        </p:spPr>
      </p:pic>
      <p:pic>
        <p:nvPicPr>
          <p:cNvPr id="51" name="Picture 50"/>
          <p:cNvPicPr>
            <a:picLocks noChangeAspect="1"/>
          </p:cNvPicPr>
          <p:nvPr/>
        </p:nvPicPr>
        <p:blipFill>
          <a:blip r:embed="rId9"/>
          <a:stretch>
            <a:fillRect/>
          </a:stretch>
        </p:blipFill>
        <p:spPr>
          <a:xfrm>
            <a:off x="9590215" y="2858353"/>
            <a:ext cx="2420569" cy="1671911"/>
          </a:xfrm>
          <a:prstGeom prst="rect">
            <a:avLst/>
          </a:prstGeom>
        </p:spPr>
      </p:pic>
      <p:cxnSp>
        <p:nvCxnSpPr>
          <p:cNvPr id="89" name="Straight Arrow Connector 88"/>
          <p:cNvCxnSpPr>
            <a:stCxn id="6" idx="3"/>
            <a:endCxn id="51" idx="1"/>
          </p:cNvCxnSpPr>
          <p:nvPr/>
        </p:nvCxnSpPr>
        <p:spPr>
          <a:xfrm flipV="1">
            <a:off x="9140494" y="3694309"/>
            <a:ext cx="449721" cy="362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1405718" y="550529"/>
            <a:ext cx="10888365" cy="707886"/>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Testing - </a:t>
            </a:r>
            <a:r>
              <a:rPr lang="en-US" sz="4000" dirty="0">
                <a:solidFill>
                  <a:schemeClr val="bg1"/>
                </a:solidFill>
              </a:rPr>
              <a:t> </a:t>
            </a:r>
            <a:r>
              <a:rPr lang="en-IN" sz="4000" dirty="0">
                <a:solidFill>
                  <a:schemeClr val="bg1"/>
                </a:solidFill>
              </a:rPr>
              <a:t>Black-box testing (Selenium Automation)</a:t>
            </a:r>
            <a:endParaRPr lang="en-US" sz="4000" b="1" dirty="0">
              <a:solidFill>
                <a:prstClr val="white"/>
              </a:solidFill>
              <a:latin typeface="Microsoft YaHei Light" pitchFamily="34" charset="-122"/>
              <a:ea typeface="Microsoft YaHei Light" pitchFamily="34" charset="-122"/>
            </a:endParaRPr>
          </a:p>
        </p:txBody>
      </p:sp>
      <p:sp>
        <p:nvSpPr>
          <p:cNvPr id="96" name="Donut 8"/>
          <p:cNvSpPr/>
          <p:nvPr/>
        </p:nvSpPr>
        <p:spPr>
          <a:xfrm>
            <a:off x="364223" y="550529"/>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98" name="Picture 97"/>
          <p:cNvPicPr>
            <a:picLocks noChangeAspect="1"/>
          </p:cNvPicPr>
          <p:nvPr/>
        </p:nvPicPr>
        <p:blipFill>
          <a:blip r:embed="rId10"/>
          <a:stretch>
            <a:fillRect/>
          </a:stretch>
        </p:blipFill>
        <p:spPr>
          <a:xfrm>
            <a:off x="5620809" y="3067034"/>
            <a:ext cx="1141433" cy="1254548"/>
          </a:xfrm>
          <a:prstGeom prst="rect">
            <a:avLst/>
          </a:prstGeom>
        </p:spPr>
      </p:pic>
    </p:spTree>
    <p:extLst>
      <p:ext uri="{BB962C8B-B14F-4D97-AF65-F5344CB8AC3E}">
        <p14:creationId xmlns:p14="http://schemas.microsoft.com/office/powerpoint/2010/main" val="8779710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250" fill="hold"/>
                                        <p:tgtEl>
                                          <p:spTgt spid="43"/>
                                        </p:tgtEl>
                                        <p:attrNameLst>
                                          <p:attrName>ppt_x</p:attrName>
                                        </p:attrNameLst>
                                      </p:cBhvr>
                                      <p:tavLst>
                                        <p:tav tm="0">
                                          <p:val>
                                            <p:strVal val="#ppt_x"/>
                                          </p:val>
                                        </p:tav>
                                        <p:tav tm="100000">
                                          <p:val>
                                            <p:strVal val="#ppt_x"/>
                                          </p:val>
                                        </p:tav>
                                      </p:tavLst>
                                    </p:anim>
                                    <p:anim calcmode="lin" valueType="num">
                                      <p:cBhvr additive="base">
                                        <p:cTn id="24" dur="25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98"/>
                                        </p:tgtEl>
                                        <p:attrNameLst>
                                          <p:attrName>style.visibility</p:attrName>
                                        </p:attrNameLst>
                                      </p:cBhvr>
                                      <p:to>
                                        <p:strVal val="visible"/>
                                      </p:to>
                                    </p:set>
                                    <p:animEffect transition="in" filter="fade">
                                      <p:cBhvr>
                                        <p:cTn id="33" dur="250"/>
                                        <p:tgtEl>
                                          <p:spTgt spid="98"/>
                                        </p:tgtEl>
                                      </p:cBhvr>
                                    </p:animEffect>
                                    <p:anim calcmode="lin" valueType="num">
                                      <p:cBhvr>
                                        <p:cTn id="34" dur="250" fill="hold"/>
                                        <p:tgtEl>
                                          <p:spTgt spid="98"/>
                                        </p:tgtEl>
                                        <p:attrNameLst>
                                          <p:attrName>ppt_x</p:attrName>
                                        </p:attrNameLst>
                                      </p:cBhvr>
                                      <p:tavLst>
                                        <p:tav tm="0">
                                          <p:val>
                                            <p:strVal val="#ppt_x"/>
                                          </p:val>
                                        </p:tav>
                                        <p:tav tm="100000">
                                          <p:val>
                                            <p:strVal val="#ppt_x"/>
                                          </p:val>
                                        </p:tav>
                                      </p:tavLst>
                                    </p:anim>
                                    <p:anim calcmode="lin" valueType="num">
                                      <p:cBhvr>
                                        <p:cTn id="35" dur="25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8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95" name="TextBox 94"/>
          <p:cNvSpPr txBox="1"/>
          <p:nvPr/>
        </p:nvSpPr>
        <p:spPr>
          <a:xfrm>
            <a:off x="1420466" y="140914"/>
            <a:ext cx="6050631" cy="1323439"/>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Testing - </a:t>
            </a:r>
            <a:r>
              <a:rPr lang="en-US" sz="4000" dirty="0">
                <a:solidFill>
                  <a:schemeClr val="bg1"/>
                </a:solidFill>
              </a:rPr>
              <a:t> </a:t>
            </a:r>
            <a:r>
              <a:rPr lang="en-IN" sz="4000" dirty="0">
                <a:solidFill>
                  <a:schemeClr val="bg1"/>
                </a:solidFill>
              </a:rPr>
              <a:t>Black-box testing </a:t>
            </a:r>
          </a:p>
          <a:p>
            <a:r>
              <a:rPr lang="en-IN" sz="4000" dirty="0">
                <a:solidFill>
                  <a:schemeClr val="bg1"/>
                </a:solidFill>
              </a:rPr>
              <a:t>(Selenium Explanation)</a:t>
            </a:r>
            <a:endParaRPr lang="en-US" sz="4000" b="1" dirty="0">
              <a:solidFill>
                <a:prstClr val="white"/>
              </a:solidFill>
              <a:latin typeface="Microsoft YaHei Light" pitchFamily="34" charset="-122"/>
              <a:ea typeface="Microsoft YaHei Light" pitchFamily="34" charset="-122"/>
            </a:endParaRPr>
          </a:p>
        </p:txBody>
      </p:sp>
      <p:sp>
        <p:nvSpPr>
          <p:cNvPr id="96" name="Donut 8"/>
          <p:cNvSpPr/>
          <p:nvPr/>
        </p:nvSpPr>
        <p:spPr>
          <a:xfrm>
            <a:off x="428937" y="340968"/>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2" name="Picture 1"/>
          <p:cNvPicPr>
            <a:picLocks noChangeAspect="1"/>
          </p:cNvPicPr>
          <p:nvPr/>
        </p:nvPicPr>
        <p:blipFill>
          <a:blip r:embed="rId3"/>
          <a:stretch>
            <a:fillRect/>
          </a:stretch>
        </p:blipFill>
        <p:spPr>
          <a:xfrm>
            <a:off x="486697" y="1606871"/>
            <a:ext cx="11400503" cy="4924678"/>
          </a:xfrm>
          <a:prstGeom prst="rect">
            <a:avLst/>
          </a:prstGeom>
        </p:spPr>
      </p:pic>
      <p:cxnSp>
        <p:nvCxnSpPr>
          <p:cNvPr id="15" name="Straight Arrow Connector 14"/>
          <p:cNvCxnSpPr/>
          <p:nvPr/>
        </p:nvCxnSpPr>
        <p:spPr>
          <a:xfrm flipV="1">
            <a:off x="4786878" y="3518654"/>
            <a:ext cx="1412409" cy="59973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99287" y="3344263"/>
            <a:ext cx="2581903" cy="2554545"/>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This is the id behind checkbox i.e. “sel_all0”. This is passed to </a:t>
            </a:r>
            <a:r>
              <a:rPr lang="en-US" sz="2000" b="1" dirty="0" err="1">
                <a:latin typeface="Microsoft YaHei Light" pitchFamily="34" charset="-122"/>
                <a:ea typeface="Microsoft YaHei Light" pitchFamily="34" charset="-122"/>
                <a:sym typeface="Wingdings" pitchFamily="2" charset="2"/>
              </a:rPr>
              <a:t>chromedriver</a:t>
            </a:r>
            <a:r>
              <a:rPr lang="en-US" sz="2000" b="1" dirty="0">
                <a:latin typeface="Microsoft YaHei Light" pitchFamily="34" charset="-122"/>
                <a:ea typeface="Microsoft YaHei Light" pitchFamily="34" charset="-122"/>
                <a:sym typeface="Wingdings" pitchFamily="2" charset="2"/>
              </a:rPr>
              <a:t> and selenium functions according to requirement</a:t>
            </a:r>
          </a:p>
        </p:txBody>
      </p:sp>
      <p:cxnSp>
        <p:nvCxnSpPr>
          <p:cNvPr id="17" name="Straight Arrow Connector 16"/>
          <p:cNvCxnSpPr/>
          <p:nvPr/>
        </p:nvCxnSpPr>
        <p:spPr>
          <a:xfrm flipH="1">
            <a:off x="8781190" y="3170903"/>
            <a:ext cx="1999881" cy="52730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8122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95" name="TextBox 94"/>
          <p:cNvSpPr txBox="1"/>
          <p:nvPr/>
        </p:nvSpPr>
        <p:spPr>
          <a:xfrm>
            <a:off x="1420466" y="140914"/>
            <a:ext cx="6050631" cy="1323439"/>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Testing - </a:t>
            </a:r>
            <a:r>
              <a:rPr lang="en-US" sz="4000" dirty="0">
                <a:solidFill>
                  <a:schemeClr val="bg1"/>
                </a:solidFill>
              </a:rPr>
              <a:t> </a:t>
            </a:r>
            <a:r>
              <a:rPr lang="en-IN" sz="4000" dirty="0">
                <a:solidFill>
                  <a:schemeClr val="bg1"/>
                </a:solidFill>
              </a:rPr>
              <a:t>Black-box testing </a:t>
            </a:r>
          </a:p>
          <a:p>
            <a:r>
              <a:rPr lang="en-IN" sz="4000" dirty="0">
                <a:solidFill>
                  <a:schemeClr val="bg1"/>
                </a:solidFill>
              </a:rPr>
              <a:t>(Selenium Explanation)</a:t>
            </a:r>
            <a:endParaRPr lang="en-US" sz="4000" b="1" dirty="0">
              <a:solidFill>
                <a:prstClr val="white"/>
              </a:solidFill>
              <a:latin typeface="Microsoft YaHei Light" pitchFamily="34" charset="-122"/>
              <a:ea typeface="Microsoft YaHei Light" pitchFamily="34" charset="-122"/>
            </a:endParaRPr>
          </a:p>
        </p:txBody>
      </p:sp>
      <p:sp>
        <p:nvSpPr>
          <p:cNvPr id="96" name="Donut 8"/>
          <p:cNvSpPr/>
          <p:nvPr/>
        </p:nvSpPr>
        <p:spPr>
          <a:xfrm>
            <a:off x="428937" y="340968"/>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3" name="Picture 2"/>
          <p:cNvPicPr>
            <a:picLocks noChangeAspect="1"/>
          </p:cNvPicPr>
          <p:nvPr/>
        </p:nvPicPr>
        <p:blipFill>
          <a:blip r:embed="rId3"/>
          <a:stretch>
            <a:fillRect/>
          </a:stretch>
        </p:blipFill>
        <p:spPr>
          <a:xfrm>
            <a:off x="1831567" y="1676450"/>
            <a:ext cx="8698782" cy="1275122"/>
          </a:xfrm>
          <a:prstGeom prst="rect">
            <a:avLst/>
          </a:prstGeom>
        </p:spPr>
      </p:pic>
      <p:cxnSp>
        <p:nvCxnSpPr>
          <p:cNvPr id="15" name="Straight Arrow Connector 14"/>
          <p:cNvCxnSpPr/>
          <p:nvPr/>
        </p:nvCxnSpPr>
        <p:spPr>
          <a:xfrm flipV="1">
            <a:off x="4291781" y="1473190"/>
            <a:ext cx="3495367" cy="44203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79706" y="837759"/>
            <a:ext cx="2581903" cy="132343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Define a function to click on select all check box that takes id “sel_all0”. </a:t>
            </a:r>
          </a:p>
        </p:txBody>
      </p:sp>
      <p:cxnSp>
        <p:nvCxnSpPr>
          <p:cNvPr id="9" name="Straight Arrow Connector 8"/>
          <p:cNvCxnSpPr>
            <a:endCxn id="11" idx="1"/>
          </p:cNvCxnSpPr>
          <p:nvPr/>
        </p:nvCxnSpPr>
        <p:spPr>
          <a:xfrm>
            <a:off x="3663197" y="2782571"/>
            <a:ext cx="2516947" cy="68948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80144" y="3118114"/>
            <a:ext cx="2581903"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This is provided by chromedriver.exe</a:t>
            </a:r>
          </a:p>
        </p:txBody>
      </p:sp>
      <p:cxnSp>
        <p:nvCxnSpPr>
          <p:cNvPr id="13" name="Straight Arrow Connector 12"/>
          <p:cNvCxnSpPr>
            <a:stCxn id="11" idx="3"/>
            <a:endCxn id="10" idx="1"/>
          </p:cNvCxnSpPr>
          <p:nvPr/>
        </p:nvCxnSpPr>
        <p:spPr>
          <a:xfrm>
            <a:off x="8762047" y="3472057"/>
            <a:ext cx="872973"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9635020" y="2736677"/>
            <a:ext cx="1338150" cy="1470760"/>
          </a:xfrm>
          <a:prstGeom prst="rect">
            <a:avLst/>
          </a:prstGeom>
        </p:spPr>
      </p:pic>
      <p:pic>
        <p:nvPicPr>
          <p:cNvPr id="27" name="Picture 26"/>
          <p:cNvPicPr>
            <a:picLocks noChangeAspect="1"/>
          </p:cNvPicPr>
          <p:nvPr/>
        </p:nvPicPr>
        <p:blipFill>
          <a:blip r:embed="rId5"/>
          <a:stretch>
            <a:fillRect/>
          </a:stretch>
        </p:blipFill>
        <p:spPr>
          <a:xfrm>
            <a:off x="469255" y="3992542"/>
            <a:ext cx="7317893" cy="1212432"/>
          </a:xfrm>
          <a:prstGeom prst="rect">
            <a:avLst/>
          </a:prstGeom>
        </p:spPr>
      </p:pic>
      <p:cxnSp>
        <p:nvCxnSpPr>
          <p:cNvPr id="42" name="Straight Arrow Connector 41"/>
          <p:cNvCxnSpPr/>
          <p:nvPr/>
        </p:nvCxnSpPr>
        <p:spPr>
          <a:xfrm>
            <a:off x="2479574" y="4770955"/>
            <a:ext cx="1183623" cy="73019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630718" y="5284441"/>
            <a:ext cx="2581903"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This is provided by selenium</a:t>
            </a:r>
          </a:p>
        </p:txBody>
      </p:sp>
      <p:cxnSp>
        <p:nvCxnSpPr>
          <p:cNvPr id="47" name="Straight Arrow Connector 46"/>
          <p:cNvCxnSpPr/>
          <p:nvPr/>
        </p:nvCxnSpPr>
        <p:spPr>
          <a:xfrm>
            <a:off x="6180144" y="5638384"/>
            <a:ext cx="872972"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6">
            <a:extLst>
              <a:ext uri="{BEBA8EAE-BF5A-486C-A8C5-ECC9F3942E4B}">
                <a14:imgProps xmlns:a14="http://schemas.microsoft.com/office/drawing/2010/main">
                  <a14:imgLayer r:embed="rId7">
                    <a14:imgEffect>
                      <a14:backgroundRemoval t="3429" b="96857" l="4286" r="95143"/>
                    </a14:imgEffect>
                  </a14:imgLayer>
                </a14:imgProps>
              </a:ext>
              <a:ext uri="{28A0092B-C50C-407E-A947-70E740481C1C}">
                <a14:useLocalDpi xmlns:a14="http://schemas.microsoft.com/office/drawing/2010/main" val="0"/>
              </a:ext>
            </a:extLst>
          </a:blip>
          <a:stretch>
            <a:fillRect/>
          </a:stretch>
        </p:blipFill>
        <p:spPr>
          <a:xfrm>
            <a:off x="7018740" y="4854604"/>
            <a:ext cx="1521933" cy="1521933"/>
          </a:xfrm>
          <a:prstGeom prst="rect">
            <a:avLst/>
          </a:prstGeom>
        </p:spPr>
      </p:pic>
      <p:sp>
        <p:nvSpPr>
          <p:cNvPr id="50" name="TextBox 49"/>
          <p:cNvSpPr txBox="1"/>
          <p:nvPr/>
        </p:nvSpPr>
        <p:spPr>
          <a:xfrm>
            <a:off x="9117707" y="5260552"/>
            <a:ext cx="2581903" cy="1015663"/>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We use selenium when we want to perform actions</a:t>
            </a:r>
          </a:p>
        </p:txBody>
      </p:sp>
      <p:cxnSp>
        <p:nvCxnSpPr>
          <p:cNvPr id="52" name="Straight Arrow Connector 51"/>
          <p:cNvCxnSpPr/>
          <p:nvPr/>
        </p:nvCxnSpPr>
        <p:spPr>
          <a:xfrm>
            <a:off x="8325561" y="5614495"/>
            <a:ext cx="872972"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4291781" y="1464353"/>
            <a:ext cx="3495367" cy="44203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779706" y="828922"/>
            <a:ext cx="2581903" cy="132343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Define a function to click on select all check box that takes id “sel_all0”. </a:t>
            </a:r>
          </a:p>
        </p:txBody>
      </p:sp>
    </p:spTree>
    <p:extLst>
      <p:ext uri="{BB962C8B-B14F-4D97-AF65-F5344CB8AC3E}">
        <p14:creationId xmlns:p14="http://schemas.microsoft.com/office/powerpoint/2010/main" val="19766312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250" fill="hold"/>
                                        <p:tgtEl>
                                          <p:spTgt spid="27"/>
                                        </p:tgtEl>
                                        <p:attrNameLst>
                                          <p:attrName>ppt_x</p:attrName>
                                        </p:attrNameLst>
                                      </p:cBhvr>
                                      <p:tavLst>
                                        <p:tav tm="0">
                                          <p:val>
                                            <p:strVal val="#ppt_x"/>
                                          </p:val>
                                        </p:tav>
                                        <p:tav tm="100000">
                                          <p:val>
                                            <p:strVal val="#ppt_x"/>
                                          </p:val>
                                        </p:tav>
                                      </p:tavLst>
                                    </p:anim>
                                    <p:anim calcmode="lin" valueType="num">
                                      <p:cBhvr additive="base">
                                        <p:cTn id="32" dur="25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45" grpId="0" animBg="1"/>
      <p:bldP spid="50"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06745"/>
            <a:ext cx="7326686"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Testing – Grey Box Testing</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cxnSp>
        <p:nvCxnSpPr>
          <p:cNvPr id="25" name="Straight Arrow Connector 24"/>
          <p:cNvCxnSpPr/>
          <p:nvPr/>
        </p:nvCxnSpPr>
        <p:spPr>
          <a:xfrm>
            <a:off x="2418336" y="3653742"/>
            <a:ext cx="0" cy="63780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46282" y="4301350"/>
            <a:ext cx="2924421" cy="1015663"/>
          </a:xfrm>
          <a:prstGeom prst="rect">
            <a:avLst/>
          </a:prstGeom>
          <a:solidFill>
            <a:srgbClr val="92D050"/>
          </a:solidFill>
          <a:ln w="25400">
            <a:solidFill>
              <a:schemeClr val="tx1"/>
            </a:solidFill>
          </a:ln>
        </p:spPr>
        <p:txBody>
          <a:bodyPr wrap="square" rtlCol="0">
            <a:spAutoFit/>
          </a:bodyPr>
          <a:lstStyle/>
          <a:p>
            <a:r>
              <a:rPr lang="en-US" sz="2000" b="1" dirty="0">
                <a:latin typeface="Microsoft YaHei Light" pitchFamily="34" charset="-122"/>
                <a:ea typeface="Microsoft YaHei Light" pitchFamily="34" charset="-122"/>
                <a:sym typeface="Wingdings" pitchFamily="2" charset="2"/>
              </a:rPr>
              <a:t>Sample Data Files:</a:t>
            </a:r>
          </a:p>
          <a:p>
            <a:pPr marL="457200" indent="-457200">
              <a:buAutoNum type="arabicPeriod"/>
            </a:pPr>
            <a:r>
              <a:rPr lang="en-US" sz="2000" b="1" dirty="0">
                <a:latin typeface="Microsoft YaHei Light" pitchFamily="34" charset="-122"/>
                <a:ea typeface="Microsoft YaHei Light" pitchFamily="34" charset="-122"/>
                <a:sym typeface="Wingdings" pitchFamily="2" charset="2"/>
              </a:rPr>
              <a:t>Data for user story</a:t>
            </a:r>
          </a:p>
          <a:p>
            <a:pPr marL="457200" indent="-457200">
              <a:buAutoNum type="arabicPeriod"/>
            </a:pPr>
            <a:r>
              <a:rPr lang="en-US" sz="2000" b="1" dirty="0">
                <a:latin typeface="Microsoft YaHei Light" pitchFamily="34" charset="-122"/>
                <a:ea typeface="Microsoft YaHei Light" pitchFamily="34" charset="-122"/>
                <a:sym typeface="Wingdings" pitchFamily="2" charset="2"/>
              </a:rPr>
              <a:t>Expected result</a:t>
            </a:r>
          </a:p>
        </p:txBody>
      </p:sp>
      <p:pic>
        <p:nvPicPr>
          <p:cNvPr id="27" name="Picture 26"/>
          <p:cNvPicPr>
            <a:picLocks noChangeAspect="1"/>
          </p:cNvPicPr>
          <p:nvPr/>
        </p:nvPicPr>
        <p:blipFill>
          <a:blip r:embed="rId3"/>
          <a:stretch>
            <a:fillRect/>
          </a:stretch>
        </p:blipFill>
        <p:spPr>
          <a:xfrm>
            <a:off x="5218521" y="1636812"/>
            <a:ext cx="1662268" cy="1663271"/>
          </a:xfrm>
          <a:prstGeom prst="rect">
            <a:avLst/>
          </a:prstGeom>
        </p:spPr>
      </p:pic>
      <p:cxnSp>
        <p:nvCxnSpPr>
          <p:cNvPr id="28" name="Straight Arrow Connector 27"/>
          <p:cNvCxnSpPr/>
          <p:nvPr/>
        </p:nvCxnSpPr>
        <p:spPr>
          <a:xfrm>
            <a:off x="3836204" y="2336704"/>
            <a:ext cx="1382317" cy="76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771615" y="3618999"/>
            <a:ext cx="2558173" cy="1015663"/>
          </a:xfrm>
          <a:prstGeom prst="rect">
            <a:avLst/>
          </a:prstGeom>
          <a:solidFill>
            <a:srgbClr val="92D050"/>
          </a:solidFill>
          <a:ln w="25400">
            <a:solidFill>
              <a:schemeClr val="tx1"/>
            </a:solidFill>
          </a:ln>
        </p:spPr>
        <p:txBody>
          <a:bodyPr wrap="square" rtlCol="0">
            <a:spAutoFit/>
          </a:bodyPr>
          <a:lstStyle/>
          <a:p>
            <a:r>
              <a:rPr lang="en-US" sz="2000" b="1" dirty="0">
                <a:latin typeface="Microsoft YaHei Light" pitchFamily="34" charset="-122"/>
                <a:ea typeface="Microsoft YaHei Light" pitchFamily="34" charset="-122"/>
                <a:sym typeface="Wingdings" pitchFamily="2" charset="2"/>
              </a:rPr>
              <a:t>Performs operations on Sample data and create</a:t>
            </a:r>
          </a:p>
        </p:txBody>
      </p:sp>
      <p:pic>
        <p:nvPicPr>
          <p:cNvPr id="30" name="Picture 29"/>
          <p:cNvPicPr>
            <a:picLocks noChangeAspect="1"/>
          </p:cNvPicPr>
          <p:nvPr/>
        </p:nvPicPr>
        <p:blipFill>
          <a:blip r:embed="rId4"/>
          <a:stretch>
            <a:fillRect/>
          </a:stretch>
        </p:blipFill>
        <p:spPr>
          <a:xfrm>
            <a:off x="1018959" y="2011697"/>
            <a:ext cx="2817245" cy="1663271"/>
          </a:xfrm>
          <a:prstGeom prst="rect">
            <a:avLst/>
          </a:prstGeom>
        </p:spPr>
      </p:pic>
      <p:cxnSp>
        <p:nvCxnSpPr>
          <p:cNvPr id="31" name="Straight Arrow Connector 30"/>
          <p:cNvCxnSpPr>
            <a:stCxn id="27" idx="2"/>
            <a:endCxn id="29" idx="0"/>
          </p:cNvCxnSpPr>
          <p:nvPr/>
        </p:nvCxnSpPr>
        <p:spPr>
          <a:xfrm>
            <a:off x="6049655" y="3300083"/>
            <a:ext cx="1047" cy="31891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5"/>
          <a:stretch>
            <a:fillRect/>
          </a:stretch>
        </p:blipFill>
        <p:spPr>
          <a:xfrm>
            <a:off x="5323526" y="4953578"/>
            <a:ext cx="1452258" cy="1663270"/>
          </a:xfrm>
          <a:prstGeom prst="rect">
            <a:avLst/>
          </a:prstGeom>
        </p:spPr>
      </p:pic>
      <p:cxnSp>
        <p:nvCxnSpPr>
          <p:cNvPr id="33" name="Straight Arrow Connector 32"/>
          <p:cNvCxnSpPr>
            <a:stCxn id="29" idx="2"/>
            <a:endCxn id="32" idx="0"/>
          </p:cNvCxnSpPr>
          <p:nvPr/>
        </p:nvCxnSpPr>
        <p:spPr>
          <a:xfrm flipH="1">
            <a:off x="6049655" y="4634662"/>
            <a:ext cx="1047" cy="31891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6"/>
          <a:stretch>
            <a:fillRect/>
          </a:stretch>
        </p:blipFill>
        <p:spPr>
          <a:xfrm>
            <a:off x="8033495" y="2819033"/>
            <a:ext cx="1523675" cy="1669418"/>
          </a:xfrm>
          <a:prstGeom prst="rect">
            <a:avLst/>
          </a:prstGeom>
        </p:spPr>
      </p:pic>
      <p:cxnSp>
        <p:nvCxnSpPr>
          <p:cNvPr id="35" name="Straight Arrow Connector 34"/>
          <p:cNvCxnSpPr/>
          <p:nvPr/>
        </p:nvCxnSpPr>
        <p:spPr>
          <a:xfrm>
            <a:off x="2022297" y="2880540"/>
            <a:ext cx="5731082" cy="74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2" idx="3"/>
          </p:cNvCxnSpPr>
          <p:nvPr/>
        </p:nvCxnSpPr>
        <p:spPr>
          <a:xfrm flipV="1">
            <a:off x="6775784" y="5762337"/>
            <a:ext cx="2019548" cy="22876"/>
          </a:xfrm>
          <a:prstGeom prst="line">
            <a:avLst/>
          </a:prstGeom>
          <a:ln w="603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34" idx="2"/>
          </p:cNvCxnSpPr>
          <p:nvPr/>
        </p:nvCxnSpPr>
        <p:spPr>
          <a:xfrm flipV="1">
            <a:off x="8795332" y="4488451"/>
            <a:ext cx="1" cy="129676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7"/>
          <a:stretch>
            <a:fillRect/>
          </a:stretch>
        </p:blipFill>
        <p:spPr>
          <a:xfrm>
            <a:off x="10173360" y="2097887"/>
            <a:ext cx="1496636" cy="3111710"/>
          </a:xfrm>
          <a:prstGeom prst="rect">
            <a:avLst/>
          </a:prstGeom>
        </p:spPr>
      </p:pic>
      <p:cxnSp>
        <p:nvCxnSpPr>
          <p:cNvPr id="39" name="Straight Arrow Connector 38"/>
          <p:cNvCxnSpPr>
            <a:stCxn id="34" idx="3"/>
            <a:endCxn id="38" idx="1"/>
          </p:cNvCxnSpPr>
          <p:nvPr/>
        </p:nvCxnSpPr>
        <p:spPr>
          <a:xfrm>
            <a:off x="9557170" y="3653742"/>
            <a:ext cx="61619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940215" y="1397965"/>
            <a:ext cx="1710233" cy="707886"/>
          </a:xfrm>
          <a:prstGeom prst="rect">
            <a:avLst/>
          </a:prstGeom>
          <a:solidFill>
            <a:srgbClr val="92D050"/>
          </a:solidFill>
          <a:ln w="25400">
            <a:solidFill>
              <a:schemeClr val="tx1"/>
            </a:solidFill>
          </a:ln>
        </p:spPr>
        <p:txBody>
          <a:bodyPr wrap="square" rtlCol="0">
            <a:spAutoFit/>
          </a:bodyPr>
          <a:lstStyle/>
          <a:p>
            <a:pPr marL="457200" indent="-457200">
              <a:buAutoNum type="arabicPeriod"/>
            </a:pPr>
            <a:r>
              <a:rPr lang="en-US" sz="2000" b="1" dirty="0" err="1">
                <a:latin typeface="Microsoft YaHei Light" pitchFamily="34" charset="-122"/>
                <a:ea typeface="Microsoft YaHei Light" pitchFamily="34" charset="-122"/>
                <a:sym typeface="Wingdings" pitchFamily="2" charset="2"/>
              </a:rPr>
              <a:t>unittest</a:t>
            </a:r>
            <a:endParaRPr lang="en-US" sz="2000" b="1" dirty="0">
              <a:latin typeface="Microsoft YaHei Light" pitchFamily="34" charset="-122"/>
              <a:ea typeface="Microsoft YaHei Light" pitchFamily="34" charset="-122"/>
              <a:sym typeface="Wingdings" pitchFamily="2" charset="2"/>
            </a:endParaRPr>
          </a:p>
          <a:p>
            <a:pPr marL="457200" indent="-457200">
              <a:buAutoNum type="arabicPeriod"/>
            </a:pPr>
            <a:r>
              <a:rPr lang="en-US" sz="2000" b="1" dirty="0" err="1">
                <a:latin typeface="Microsoft YaHei Light" pitchFamily="34" charset="-122"/>
                <a:ea typeface="Microsoft YaHei Light" pitchFamily="34" charset="-122"/>
                <a:sym typeface="Wingdings" pitchFamily="2" charset="2"/>
              </a:rPr>
              <a:t>pytest</a:t>
            </a:r>
            <a:endParaRPr lang="en-US" sz="2000" b="1" dirty="0">
              <a:latin typeface="Microsoft YaHei Light" pitchFamily="34" charset="-122"/>
              <a:ea typeface="Microsoft YaHei Light" pitchFamily="34" charset="-122"/>
              <a:sym typeface="Wingdings" pitchFamily="2" charset="2"/>
            </a:endParaRPr>
          </a:p>
        </p:txBody>
      </p:sp>
      <p:cxnSp>
        <p:nvCxnSpPr>
          <p:cNvPr id="41" name="Straight Arrow Connector 40"/>
          <p:cNvCxnSpPr>
            <a:stCxn id="34" idx="0"/>
            <a:endCxn id="40" idx="2"/>
          </p:cNvCxnSpPr>
          <p:nvPr/>
        </p:nvCxnSpPr>
        <p:spPr>
          <a:xfrm flipH="1" flipV="1">
            <a:off x="8795332" y="2105851"/>
            <a:ext cx="1" cy="71318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757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4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868805" y="217395"/>
            <a:ext cx="7160422"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Testing - </a:t>
            </a:r>
            <a:r>
              <a:rPr lang="en-IN" sz="4800" dirty="0">
                <a:solidFill>
                  <a:prstClr val="white"/>
                </a:solidFill>
              </a:rPr>
              <a:t>White-box testing</a:t>
            </a:r>
            <a:endParaRPr lang="en-US" sz="4800" b="1" dirty="0">
              <a:solidFill>
                <a:prstClr val="white"/>
              </a:solidFill>
              <a:latin typeface="Microsoft YaHei Light" pitchFamily="34" charset="-122"/>
              <a:ea typeface="Microsoft YaHei Light" pitchFamily="34" charset="-122"/>
            </a:endParaRPr>
          </a:p>
        </p:txBody>
      </p:sp>
      <p:sp>
        <p:nvSpPr>
          <p:cNvPr id="9" name="Donut 8"/>
          <p:cNvSpPr/>
          <p:nvPr/>
        </p:nvSpPr>
        <p:spPr>
          <a:xfrm>
            <a:off x="611507" y="232144"/>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sp>
        <p:nvSpPr>
          <p:cNvPr id="10" name="TextBox 9"/>
          <p:cNvSpPr txBox="1"/>
          <p:nvPr/>
        </p:nvSpPr>
        <p:spPr>
          <a:xfrm>
            <a:off x="5647021" y="1558999"/>
            <a:ext cx="4411380" cy="830997"/>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This was done manually at the start of project</a:t>
            </a:r>
          </a:p>
        </p:txBody>
      </p:sp>
      <p:sp>
        <p:nvSpPr>
          <p:cNvPr id="11" name="TextBox 10"/>
          <p:cNvSpPr txBox="1"/>
          <p:nvPr/>
        </p:nvSpPr>
        <p:spPr>
          <a:xfrm>
            <a:off x="5647021" y="2655534"/>
            <a:ext cx="4411380" cy="1938992"/>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We had a concept of “Dustbin” where each developer would test the code of other developer by making test cases</a:t>
            </a:r>
          </a:p>
        </p:txBody>
      </p:sp>
      <p:pic>
        <p:nvPicPr>
          <p:cNvPr id="2" name="Picture 1"/>
          <p:cNvPicPr>
            <a:picLocks noChangeAspect="1"/>
          </p:cNvPicPr>
          <p:nvPr/>
        </p:nvPicPr>
        <p:blipFill>
          <a:blip r:embed="rId3"/>
          <a:stretch>
            <a:fillRect/>
          </a:stretch>
        </p:blipFill>
        <p:spPr>
          <a:xfrm>
            <a:off x="1868805" y="1365455"/>
            <a:ext cx="2694109" cy="4519151"/>
          </a:xfrm>
          <a:prstGeom prst="rect">
            <a:avLst/>
          </a:prstGeom>
        </p:spPr>
      </p:pic>
      <p:sp>
        <p:nvSpPr>
          <p:cNvPr id="13" name="TextBox 12"/>
          <p:cNvSpPr txBox="1"/>
          <p:nvPr/>
        </p:nvSpPr>
        <p:spPr>
          <a:xfrm>
            <a:off x="5713210" y="4815820"/>
            <a:ext cx="4345191" cy="830997"/>
          </a:xfrm>
          <a:prstGeom prst="rect">
            <a:avLst/>
          </a:prstGeom>
          <a:solidFill>
            <a:srgbClr val="92D050"/>
          </a:solidFill>
          <a:ln w="25400">
            <a:solidFill>
              <a:schemeClr val="tx1"/>
            </a:solidFill>
          </a:ln>
        </p:spPr>
        <p:txBody>
          <a:bodyPr wrap="square" rtlCol="0">
            <a:spAutoFit/>
          </a:bodyPr>
          <a:lstStyle/>
          <a:p>
            <a:r>
              <a:rPr lang="en-US" sz="2400" b="1" dirty="0">
                <a:latin typeface="Microsoft YaHei Light" pitchFamily="34" charset="-122"/>
                <a:ea typeface="Microsoft YaHei Light" pitchFamily="34" charset="-122"/>
                <a:sym typeface="Wingdings" pitchFamily="2" charset="2"/>
              </a:rPr>
              <a:t>Here we mostly used </a:t>
            </a:r>
            <a:r>
              <a:rPr lang="en-US" sz="2400" b="1" dirty="0" err="1">
                <a:latin typeface="Microsoft YaHei Light" pitchFamily="34" charset="-122"/>
                <a:ea typeface="Microsoft YaHei Light" pitchFamily="34" charset="-122"/>
                <a:sym typeface="Wingdings" pitchFamily="2" charset="2"/>
              </a:rPr>
              <a:t>unittest</a:t>
            </a:r>
            <a:r>
              <a:rPr lang="en-US" sz="2400" b="1" dirty="0">
                <a:latin typeface="Microsoft YaHei Light" pitchFamily="34" charset="-122"/>
                <a:ea typeface="Microsoft YaHei Light" pitchFamily="34" charset="-122"/>
                <a:sym typeface="Wingdings" pitchFamily="2" charset="2"/>
              </a:rPr>
              <a:t>, </a:t>
            </a:r>
            <a:r>
              <a:rPr lang="en-US" sz="2400" b="1" dirty="0" err="1">
                <a:latin typeface="Microsoft YaHei Light" pitchFamily="34" charset="-122"/>
                <a:ea typeface="Microsoft YaHei Light" pitchFamily="34" charset="-122"/>
                <a:sym typeface="Wingdings" pitchFamily="2" charset="2"/>
              </a:rPr>
              <a:t>json</a:t>
            </a:r>
            <a:r>
              <a:rPr lang="en-US" sz="2400" b="1" dirty="0">
                <a:latin typeface="Microsoft YaHei Light" pitchFamily="34" charset="-122"/>
                <a:ea typeface="Microsoft YaHei Light" pitchFamily="34" charset="-122"/>
                <a:sym typeface="Wingdings" pitchFamily="2" charset="2"/>
              </a:rPr>
              <a:t>, </a:t>
            </a:r>
            <a:r>
              <a:rPr lang="en-US" sz="2400" b="1" dirty="0" err="1">
                <a:latin typeface="Microsoft YaHei Light" pitchFamily="34" charset="-122"/>
                <a:ea typeface="Microsoft YaHei Light" pitchFamily="34" charset="-122"/>
                <a:sym typeface="Wingdings" pitchFamily="2" charset="2"/>
              </a:rPr>
              <a:t>ast</a:t>
            </a:r>
            <a:r>
              <a:rPr lang="en-US" sz="2400" b="1" dirty="0">
                <a:latin typeface="Microsoft YaHei Light" pitchFamily="34" charset="-122"/>
                <a:ea typeface="Microsoft YaHei Light" pitchFamily="34" charset="-122"/>
                <a:sym typeface="Wingdings" pitchFamily="2" charset="2"/>
              </a:rPr>
              <a:t> packages</a:t>
            </a:r>
          </a:p>
        </p:txBody>
      </p:sp>
    </p:spTree>
    <p:extLst>
      <p:ext uri="{BB962C8B-B14F-4D97-AF65-F5344CB8AC3E}">
        <p14:creationId xmlns:p14="http://schemas.microsoft.com/office/powerpoint/2010/main" val="3486757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868805" y="217395"/>
            <a:ext cx="3896836"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Testing - </a:t>
            </a:r>
            <a:r>
              <a:rPr lang="en-IN" sz="4800" dirty="0">
                <a:solidFill>
                  <a:prstClr val="white"/>
                </a:solidFill>
              </a:rPr>
              <a:t>Bugs</a:t>
            </a:r>
            <a:endParaRPr lang="en-US" sz="4800" b="1" dirty="0">
              <a:solidFill>
                <a:prstClr val="white"/>
              </a:solidFill>
              <a:latin typeface="Microsoft YaHei Light" pitchFamily="34" charset="-122"/>
              <a:ea typeface="Microsoft YaHei Light" pitchFamily="34" charset="-122"/>
            </a:endParaRPr>
          </a:p>
        </p:txBody>
      </p:sp>
      <p:sp>
        <p:nvSpPr>
          <p:cNvPr id="9" name="Donut 8"/>
          <p:cNvSpPr/>
          <p:nvPr/>
        </p:nvSpPr>
        <p:spPr>
          <a:xfrm>
            <a:off x="611507" y="232144"/>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4" name="Picture 3"/>
          <p:cNvPicPr>
            <a:picLocks noChangeAspect="1"/>
          </p:cNvPicPr>
          <p:nvPr/>
        </p:nvPicPr>
        <p:blipFill>
          <a:blip r:embed="rId3"/>
          <a:stretch>
            <a:fillRect/>
          </a:stretch>
        </p:blipFill>
        <p:spPr>
          <a:xfrm>
            <a:off x="243839" y="1712190"/>
            <a:ext cx="11567161" cy="3951677"/>
          </a:xfrm>
          <a:prstGeom prst="rect">
            <a:avLst/>
          </a:prstGeom>
        </p:spPr>
      </p:pic>
      <p:cxnSp>
        <p:nvCxnSpPr>
          <p:cNvPr id="12" name="Straight Arrow Connector 11"/>
          <p:cNvCxnSpPr/>
          <p:nvPr/>
        </p:nvCxnSpPr>
        <p:spPr>
          <a:xfrm flipV="1">
            <a:off x="4291781" y="1464353"/>
            <a:ext cx="3495367" cy="44203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779706" y="828922"/>
            <a:ext cx="3650294" cy="317009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As </a:t>
            </a:r>
            <a:r>
              <a:rPr lang="en-US" sz="2000" b="1" dirty="0" err="1">
                <a:latin typeface="Microsoft YaHei Light" pitchFamily="34" charset="-122"/>
                <a:ea typeface="Microsoft YaHei Light" pitchFamily="34" charset="-122"/>
                <a:sym typeface="Wingdings" pitchFamily="2" charset="2"/>
              </a:rPr>
              <a:t>Pilone</a:t>
            </a:r>
            <a:r>
              <a:rPr lang="en-US" sz="2000" b="1" dirty="0">
                <a:latin typeface="Microsoft YaHei Light" pitchFamily="34" charset="-122"/>
                <a:ea typeface="Microsoft YaHei Light" pitchFamily="34" charset="-122"/>
                <a:sym typeface="Wingdings" pitchFamily="2" charset="2"/>
              </a:rPr>
              <a:t> and Miles stated - Every time you encounter a bug we should enter those values in the test case after fixing the bug and we did the same. This helped us to test the bugs each time we encountered a new bug just to see whether it effected earlier bugs or not.</a:t>
            </a:r>
          </a:p>
        </p:txBody>
      </p:sp>
    </p:spTree>
    <p:extLst>
      <p:ext uri="{BB962C8B-B14F-4D97-AF65-F5344CB8AC3E}">
        <p14:creationId xmlns:p14="http://schemas.microsoft.com/office/powerpoint/2010/main" val="19064059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515374" y="266463"/>
            <a:ext cx="10676626" cy="769441"/>
          </a:xfrm>
          <a:prstGeom prst="rect">
            <a:avLst/>
          </a:prstGeom>
        </p:spPr>
        <p:txBody>
          <a:bodyPr wrap="square" rtlCol="0">
            <a:spAutoFit/>
          </a:bodyPr>
          <a:lstStyle/>
          <a:p>
            <a:r>
              <a:rPr lang="en-US" sz="4400" b="1" dirty="0">
                <a:solidFill>
                  <a:prstClr val="white"/>
                </a:solidFill>
                <a:latin typeface="Microsoft YaHei Light" pitchFamily="34" charset="-122"/>
                <a:ea typeface="Microsoft YaHei Light" pitchFamily="34" charset="-122"/>
              </a:rPr>
              <a:t>Automated  Tools: </a:t>
            </a:r>
            <a:r>
              <a:rPr lang="en-US" sz="3600" b="1" dirty="0">
                <a:solidFill>
                  <a:prstClr val="white"/>
                </a:solidFill>
                <a:latin typeface="Microsoft YaHei Light" pitchFamily="34" charset="-122"/>
                <a:ea typeface="Microsoft YaHei Light" pitchFamily="34" charset="-122"/>
              </a:rPr>
              <a:t>Version Control</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sp>
        <p:nvSpPr>
          <p:cNvPr id="5" name="TextBox 4"/>
          <p:cNvSpPr txBox="1"/>
          <p:nvPr/>
        </p:nvSpPr>
        <p:spPr>
          <a:xfrm>
            <a:off x="934870" y="1577582"/>
            <a:ext cx="10287000" cy="800219"/>
          </a:xfrm>
          <a:prstGeom prst="rect">
            <a:avLst/>
          </a:prstGeom>
          <a:solidFill>
            <a:srgbClr val="92D050"/>
          </a:solidFill>
          <a:ln w="25400">
            <a:solidFill>
              <a:schemeClr val="tx1"/>
            </a:solidFill>
          </a:ln>
        </p:spPr>
        <p:txBody>
          <a:bodyPr wrap="square" rtlCol="0">
            <a:spAutoFit/>
          </a:bodyPr>
          <a:lstStyle/>
          <a:p>
            <a:pPr lvl="0">
              <a:lnSpc>
                <a:spcPct val="115000"/>
              </a:lnSpc>
              <a:buClr>
                <a:schemeClr val="dk1"/>
              </a:buClr>
              <a:buSzPct val="25000"/>
            </a:pPr>
            <a:r>
              <a:rPr lang="en" sz="2000" b="1" dirty="0">
                <a:latin typeface="Microsoft YaHei Light" panose="020B0502040204020203" pitchFamily="34" charset="-122"/>
                <a:ea typeface="Microsoft YaHei Light" panose="020B0502040204020203" pitchFamily="34" charset="-122"/>
                <a:cs typeface="Arial"/>
                <a:sym typeface="Arial"/>
              </a:rPr>
              <a:t>As GitHub is easily accessible to all and we wanted a more </a:t>
            </a:r>
            <a:r>
              <a:rPr lang="en" sz="2000" b="1" u="sng" dirty="0">
                <a:latin typeface="Microsoft YaHei Light" panose="020B0502040204020203" pitchFamily="34" charset="-122"/>
                <a:ea typeface="Microsoft YaHei Light" panose="020B0502040204020203" pitchFamily="34" charset="-122"/>
                <a:cs typeface="Arial"/>
                <a:sym typeface="Arial"/>
              </a:rPr>
              <a:t>SECURE VERSION CONTROL </a:t>
            </a:r>
            <a:r>
              <a:rPr lang="en" sz="2000" b="1" dirty="0">
                <a:latin typeface="Microsoft YaHei Light" panose="020B0502040204020203" pitchFamily="34" charset="-122"/>
                <a:ea typeface="Microsoft YaHei Light" panose="020B0502040204020203" pitchFamily="34" charset="-122"/>
                <a:cs typeface="Arial"/>
                <a:sym typeface="Arial"/>
              </a:rPr>
              <a:t>tool for our code, so we shifted from GitHub to BitBucket. </a:t>
            </a:r>
          </a:p>
        </p:txBody>
      </p:sp>
      <p:sp>
        <p:nvSpPr>
          <p:cNvPr id="6" name="TextBox 5"/>
          <p:cNvSpPr txBox="1"/>
          <p:nvPr/>
        </p:nvSpPr>
        <p:spPr>
          <a:xfrm>
            <a:off x="934870" y="2688202"/>
            <a:ext cx="9047330" cy="446276"/>
          </a:xfrm>
          <a:prstGeom prst="rect">
            <a:avLst/>
          </a:prstGeom>
          <a:solidFill>
            <a:srgbClr val="92D050"/>
          </a:solidFill>
          <a:ln w="25400">
            <a:solidFill>
              <a:schemeClr val="tx1"/>
            </a:solidFill>
          </a:ln>
        </p:spPr>
        <p:txBody>
          <a:bodyPr wrap="square" rtlCol="0">
            <a:spAutoFit/>
          </a:bodyPr>
          <a:lstStyle/>
          <a:p>
            <a:pPr lvl="0">
              <a:lnSpc>
                <a:spcPct val="115000"/>
              </a:lnSpc>
              <a:buClr>
                <a:schemeClr val="dk1"/>
              </a:buClr>
              <a:buSzPct val="25000"/>
            </a:pPr>
            <a:r>
              <a:rPr lang="en" sz="2000" b="1" u="sng" dirty="0">
                <a:latin typeface="Microsoft YaHei Light" panose="020B0502040204020203" pitchFamily="34" charset="-122"/>
                <a:ea typeface="Microsoft YaHei Light" panose="020B0502040204020203" pitchFamily="34" charset="-122"/>
                <a:cs typeface="Arial"/>
                <a:sym typeface="Arial"/>
              </a:rPr>
              <a:t>Link: </a:t>
            </a:r>
            <a:r>
              <a:rPr lang="en-IN" sz="2000" dirty="0">
                <a:latin typeface="Microsoft YaHei Light" panose="020B0502040204020203" pitchFamily="34" charset="-122"/>
                <a:ea typeface="Microsoft YaHei Light" panose="020B0502040204020203" pitchFamily="34" charset="-122"/>
                <a:cs typeface="Arial"/>
                <a:sym typeface="Arial"/>
              </a:rPr>
              <a:t>https://bitbucket.org/Rohan9969/software_development_cgu/overview</a:t>
            </a:r>
            <a:endParaRPr lang="en" sz="2000" dirty="0">
              <a:latin typeface="Microsoft YaHei Light" panose="020B0502040204020203" pitchFamily="34" charset="-122"/>
              <a:ea typeface="Microsoft YaHei Light" panose="020B0502040204020203" pitchFamily="34" charset="-122"/>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35" y="3649603"/>
            <a:ext cx="5792465" cy="222319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7962" y="3246120"/>
            <a:ext cx="5350638" cy="2809085"/>
          </a:xfrm>
          <a:prstGeom prst="rect">
            <a:avLst/>
          </a:prstGeom>
        </p:spPr>
      </p:pic>
      <p:sp>
        <p:nvSpPr>
          <p:cNvPr id="10" name="Multiplication Sign 9"/>
          <p:cNvSpPr/>
          <p:nvPr/>
        </p:nvSpPr>
        <p:spPr>
          <a:xfrm>
            <a:off x="1405718" y="3246120"/>
            <a:ext cx="3696706" cy="28956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709843"/>
      </p:ext>
    </p:extLst>
  </p:cSld>
  <p:clrMapOvr>
    <a:masterClrMapping/>
  </p:clrMapOvr>
  <mc:AlternateContent xmlns:mc="http://schemas.openxmlformats.org/markup-compatibility/2006">
    <mc:Choice xmlns:p15="http://schemas.microsoft.com/office/powerpoint/2012/main" Requires="p15">
      <p:transition>
        <p15:prstTrans prst="pageCurlDoubl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pic>
        <p:nvPicPr>
          <p:cNvPr id="2" name="Picture 1"/>
          <p:cNvPicPr>
            <a:picLocks noChangeAspect="1"/>
          </p:cNvPicPr>
          <p:nvPr/>
        </p:nvPicPr>
        <p:blipFill>
          <a:blip r:embed="rId3" cstate="print"/>
          <a:stretch>
            <a:fillRect/>
          </a:stretch>
        </p:blipFill>
        <p:spPr>
          <a:xfrm>
            <a:off x="1519084" y="1294993"/>
            <a:ext cx="9044909" cy="5263094"/>
          </a:xfrm>
          <a:prstGeom prst="rect">
            <a:avLst/>
          </a:prstGeom>
        </p:spPr>
      </p:pic>
      <p:sp>
        <p:nvSpPr>
          <p:cNvPr id="17" name="Rectangle 16"/>
          <p:cNvSpPr/>
          <p:nvPr/>
        </p:nvSpPr>
        <p:spPr>
          <a:xfrm>
            <a:off x="7919884" y="1294993"/>
            <a:ext cx="2644109" cy="18759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1" name="TextBox 10"/>
          <p:cNvSpPr txBox="1"/>
          <p:nvPr/>
        </p:nvSpPr>
        <p:spPr>
          <a:xfrm>
            <a:off x="1515374" y="266463"/>
            <a:ext cx="10676626" cy="769441"/>
          </a:xfrm>
          <a:prstGeom prst="rect">
            <a:avLst/>
          </a:prstGeom>
        </p:spPr>
        <p:txBody>
          <a:bodyPr wrap="square" rtlCol="0">
            <a:spAutoFit/>
          </a:bodyPr>
          <a:lstStyle/>
          <a:p>
            <a:r>
              <a:rPr lang="en-US" sz="4400" b="1" dirty="0">
                <a:solidFill>
                  <a:prstClr val="white"/>
                </a:solidFill>
                <a:latin typeface="Microsoft YaHei Light" pitchFamily="34" charset="-122"/>
                <a:ea typeface="Microsoft YaHei Light" pitchFamily="34" charset="-122"/>
              </a:rPr>
              <a:t>Automated  Tools: </a:t>
            </a:r>
            <a:r>
              <a:rPr lang="en-US" sz="3600" b="1" dirty="0">
                <a:solidFill>
                  <a:prstClr val="white"/>
                </a:solidFill>
                <a:latin typeface="Microsoft YaHei Light" pitchFamily="34" charset="-122"/>
                <a:ea typeface="Microsoft YaHei Light" pitchFamily="34" charset="-122"/>
              </a:rPr>
              <a:t>Version Control</a:t>
            </a:r>
          </a:p>
        </p:txBody>
      </p:sp>
      <p:cxnSp>
        <p:nvCxnSpPr>
          <p:cNvPr id="10" name="Straight Arrow Connector 9"/>
          <p:cNvCxnSpPr/>
          <p:nvPr/>
        </p:nvCxnSpPr>
        <p:spPr>
          <a:xfrm flipV="1">
            <a:off x="9217599" y="1562662"/>
            <a:ext cx="649067" cy="42540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866666" y="0"/>
            <a:ext cx="2168013" cy="2862322"/>
          </a:xfrm>
          <a:prstGeom prst="rect">
            <a:avLst/>
          </a:prstGeom>
          <a:solidFill>
            <a:srgbClr val="92D050"/>
          </a:solidFill>
          <a:ln w="25400">
            <a:solidFill>
              <a:schemeClr val="tx1"/>
            </a:solidFill>
          </a:ln>
        </p:spPr>
        <p:txBody>
          <a:bodyPr wrap="square" rtlCol="0">
            <a:spAutoFit/>
          </a:bodyPr>
          <a:lstStyle/>
          <a:p>
            <a:pPr algn="ctr">
              <a:tabLst>
                <a:tab pos="738188" algn="l"/>
              </a:tabLst>
            </a:pPr>
            <a:r>
              <a:rPr lang="en-US" sz="2000" b="1" dirty="0">
                <a:latin typeface="Microsoft YaHei Light" pitchFamily="34" charset="-122"/>
                <a:ea typeface="Microsoft YaHei Light" pitchFamily="34" charset="-122"/>
                <a:sym typeface="Wingdings" pitchFamily="2" charset="2"/>
              </a:rPr>
              <a:t>Most of the work done at the end, but got to a stable point till Dec 4. We were done pretty early this time. 80% work in 20% time again. </a:t>
            </a:r>
          </a:p>
        </p:txBody>
      </p:sp>
    </p:spTree>
    <p:extLst>
      <p:ext uri="{BB962C8B-B14F-4D97-AF65-F5344CB8AC3E}">
        <p14:creationId xmlns:p14="http://schemas.microsoft.com/office/powerpoint/2010/main" val="528925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21493"/>
            <a:ext cx="5461110"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Automated Tools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sp>
        <p:nvSpPr>
          <p:cNvPr id="8" name="TextBox 7"/>
          <p:cNvSpPr txBox="1"/>
          <p:nvPr/>
        </p:nvSpPr>
        <p:spPr>
          <a:xfrm>
            <a:off x="950110" y="1364222"/>
            <a:ext cx="10287000" cy="941796"/>
          </a:xfrm>
          <a:prstGeom prst="rect">
            <a:avLst/>
          </a:prstGeom>
          <a:solidFill>
            <a:srgbClr val="92D050"/>
          </a:solidFill>
          <a:ln w="25400">
            <a:solidFill>
              <a:schemeClr val="tx1"/>
            </a:solidFill>
          </a:ln>
        </p:spPr>
        <p:txBody>
          <a:bodyPr wrap="square" rtlCol="0">
            <a:spAutoFit/>
          </a:bodyPr>
          <a:lstStyle/>
          <a:p>
            <a:pPr>
              <a:lnSpc>
                <a:spcPct val="115000"/>
              </a:lnSpc>
              <a:buClr>
                <a:schemeClr val="dk1"/>
              </a:buClr>
              <a:buSzPct val="25000"/>
            </a:pPr>
            <a:r>
              <a:rPr lang="en" sz="2400" b="1" dirty="0">
                <a:latin typeface="Microsoft YaHei Light" panose="020B0502040204020203" pitchFamily="34" charset="-122"/>
                <a:ea typeface="Microsoft YaHei Light" panose="020B0502040204020203" pitchFamily="34" charset="-122"/>
                <a:cs typeface="Arial"/>
                <a:sym typeface="Arial"/>
              </a:rPr>
              <a:t>We have Version Control in place and an Automatic Testing in place as well. We just needed a build process in place.</a:t>
            </a:r>
          </a:p>
        </p:txBody>
      </p:sp>
      <p:sp>
        <p:nvSpPr>
          <p:cNvPr id="11" name="TextBox 10"/>
          <p:cNvSpPr txBox="1"/>
          <p:nvPr/>
        </p:nvSpPr>
        <p:spPr>
          <a:xfrm>
            <a:off x="950110" y="2409356"/>
            <a:ext cx="3576170" cy="1366528"/>
          </a:xfrm>
          <a:prstGeom prst="rect">
            <a:avLst/>
          </a:prstGeom>
          <a:solidFill>
            <a:srgbClr val="92D050"/>
          </a:solidFill>
          <a:ln w="25400">
            <a:solidFill>
              <a:schemeClr val="tx1"/>
            </a:solidFill>
          </a:ln>
        </p:spPr>
        <p:txBody>
          <a:bodyPr wrap="square" rtlCol="0">
            <a:spAutoFit/>
          </a:bodyPr>
          <a:lstStyle/>
          <a:p>
            <a:pPr>
              <a:lnSpc>
                <a:spcPct val="115000"/>
              </a:lnSpc>
              <a:buClr>
                <a:schemeClr val="dk1"/>
              </a:buClr>
              <a:buSzPct val="25000"/>
            </a:pPr>
            <a:r>
              <a:rPr lang="en" sz="2400" b="1" dirty="0">
                <a:latin typeface="Microsoft YaHei Light" panose="020B0502040204020203" pitchFamily="34" charset="-122"/>
                <a:ea typeface="Microsoft YaHei Light" panose="020B0502040204020203" pitchFamily="34" charset="-122"/>
                <a:cs typeface="Arial"/>
                <a:sym typeface="Arial"/>
              </a:rPr>
              <a:t>We found some:</a:t>
            </a:r>
          </a:p>
          <a:p>
            <a:pPr>
              <a:lnSpc>
                <a:spcPct val="115000"/>
              </a:lnSpc>
              <a:buClr>
                <a:schemeClr val="dk1"/>
              </a:buClr>
              <a:buSzPct val="25000"/>
            </a:pPr>
            <a:r>
              <a:rPr lang="en-US" sz="2400" b="1" dirty="0">
                <a:latin typeface="Microsoft YaHei Light" panose="020B0502040204020203" pitchFamily="34" charset="-122"/>
                <a:ea typeface="Microsoft YaHei Light" panose="020B0502040204020203" pitchFamily="34" charset="-122"/>
                <a:cs typeface="Arial"/>
                <a:sym typeface="Arial"/>
              </a:rPr>
              <a:t>	a. py2exe</a:t>
            </a:r>
          </a:p>
          <a:p>
            <a:pPr>
              <a:lnSpc>
                <a:spcPct val="115000"/>
              </a:lnSpc>
              <a:buClr>
                <a:schemeClr val="dk1"/>
              </a:buClr>
              <a:buSzPct val="25000"/>
            </a:pPr>
            <a:r>
              <a:rPr lang="en-US" sz="2400" b="1" dirty="0">
                <a:latin typeface="Microsoft YaHei Light" panose="020B0502040204020203" pitchFamily="34" charset="-122"/>
                <a:ea typeface="Microsoft YaHei Light" panose="020B0502040204020203" pitchFamily="34" charset="-122"/>
                <a:cs typeface="Arial"/>
                <a:sym typeface="Arial"/>
              </a:rPr>
              <a:t>	b. </a:t>
            </a:r>
            <a:r>
              <a:rPr lang="en-US" sz="2400" b="1" dirty="0" err="1">
                <a:latin typeface="Microsoft YaHei Light" panose="020B0502040204020203" pitchFamily="34" charset="-122"/>
                <a:ea typeface="Microsoft YaHei Light" panose="020B0502040204020203" pitchFamily="34" charset="-122"/>
                <a:cs typeface="Arial"/>
                <a:sym typeface="Arial"/>
              </a:rPr>
              <a:t>PyInstaller</a:t>
            </a:r>
            <a:endParaRPr lang="en" sz="2400" b="1" dirty="0">
              <a:latin typeface="Microsoft YaHei Light" panose="020B0502040204020203" pitchFamily="34" charset="-122"/>
              <a:ea typeface="Microsoft YaHei Light" panose="020B0502040204020203" pitchFamily="34" charset="-122"/>
              <a:cs typeface="Arial"/>
              <a:sym typeface="Arial"/>
            </a:endParaRPr>
          </a:p>
        </p:txBody>
      </p:sp>
      <p:sp>
        <p:nvSpPr>
          <p:cNvPr id="12" name="TextBox 11"/>
          <p:cNvSpPr txBox="1"/>
          <p:nvPr/>
        </p:nvSpPr>
        <p:spPr>
          <a:xfrm>
            <a:off x="950110" y="3890063"/>
            <a:ext cx="3576170" cy="2215991"/>
          </a:xfrm>
          <a:prstGeom prst="rect">
            <a:avLst/>
          </a:prstGeom>
          <a:solidFill>
            <a:srgbClr val="92D050"/>
          </a:solidFill>
          <a:ln w="25400">
            <a:solidFill>
              <a:schemeClr val="tx1"/>
            </a:solidFill>
          </a:ln>
        </p:spPr>
        <p:txBody>
          <a:bodyPr wrap="square" rtlCol="0">
            <a:spAutoFit/>
          </a:bodyPr>
          <a:lstStyle/>
          <a:p>
            <a:pPr>
              <a:lnSpc>
                <a:spcPct val="115000"/>
              </a:lnSpc>
              <a:buClr>
                <a:schemeClr val="dk1"/>
              </a:buClr>
              <a:buSzPct val="25000"/>
            </a:pPr>
            <a:r>
              <a:rPr lang="en-US" sz="2400" b="1" dirty="0">
                <a:latin typeface="Microsoft YaHei Light" panose="020B0502040204020203" pitchFamily="34" charset="-122"/>
                <a:ea typeface="Microsoft YaHei Light" panose="020B0502040204020203" pitchFamily="34" charset="-122"/>
                <a:cs typeface="Arial"/>
                <a:sym typeface="Arial"/>
              </a:rPr>
              <a:t>But they packaged certain type of files. But we had many different files to be packaged which was not possible.</a:t>
            </a:r>
            <a:endParaRPr lang="en" sz="2400" b="1" dirty="0">
              <a:latin typeface="Microsoft YaHei Light" panose="020B0502040204020203" pitchFamily="34" charset="-122"/>
              <a:ea typeface="Microsoft YaHei Light" panose="020B0502040204020203" pitchFamily="34" charset="-122"/>
              <a:cs typeface="Arial"/>
              <a:sym typeface="Arial"/>
            </a:endParaRPr>
          </a:p>
        </p:txBody>
      </p:sp>
      <p:sp>
        <p:nvSpPr>
          <p:cNvPr id="13" name="TextBox 12"/>
          <p:cNvSpPr txBox="1"/>
          <p:nvPr/>
        </p:nvSpPr>
        <p:spPr>
          <a:xfrm>
            <a:off x="5257800" y="2575555"/>
            <a:ext cx="5979310" cy="941796"/>
          </a:xfrm>
          <a:prstGeom prst="rect">
            <a:avLst/>
          </a:prstGeom>
          <a:solidFill>
            <a:srgbClr val="92D050"/>
          </a:solidFill>
          <a:ln w="25400">
            <a:solidFill>
              <a:schemeClr val="tx1"/>
            </a:solidFill>
          </a:ln>
        </p:spPr>
        <p:txBody>
          <a:bodyPr wrap="square" rtlCol="0">
            <a:spAutoFit/>
          </a:bodyPr>
          <a:lstStyle/>
          <a:p>
            <a:pPr>
              <a:lnSpc>
                <a:spcPct val="115000"/>
              </a:lnSpc>
              <a:buClr>
                <a:schemeClr val="dk1"/>
              </a:buClr>
              <a:buSzPct val="25000"/>
            </a:pPr>
            <a:r>
              <a:rPr lang="en-US" sz="2400" b="1" dirty="0">
                <a:latin typeface="Microsoft YaHei Light" panose="020B0502040204020203" pitchFamily="34" charset="-122"/>
                <a:ea typeface="Microsoft YaHei Light" panose="020B0502040204020203" pitchFamily="34" charset="-122"/>
                <a:cs typeface="Arial"/>
                <a:sym typeface="Arial"/>
              </a:rPr>
              <a:t>Solution: We </a:t>
            </a:r>
            <a:r>
              <a:rPr lang="en-US" sz="2400" b="1" i="1" u="sng" dirty="0">
                <a:latin typeface="Microsoft YaHei Light" panose="020B0502040204020203" pitchFamily="34" charset="-122"/>
                <a:ea typeface="Microsoft YaHei Light" panose="020B0502040204020203" pitchFamily="34" charset="-122"/>
                <a:cs typeface="Arial"/>
                <a:sym typeface="Arial"/>
              </a:rPr>
              <a:t>made our own installer program</a:t>
            </a:r>
            <a:r>
              <a:rPr lang="en-US" sz="2400" b="1" u="sng" dirty="0">
                <a:latin typeface="Microsoft YaHei Light" panose="020B0502040204020203" pitchFamily="34" charset="-122"/>
                <a:ea typeface="Microsoft YaHei Light" panose="020B0502040204020203" pitchFamily="34" charset="-122"/>
                <a:cs typeface="Arial"/>
                <a:sym typeface="Arial"/>
              </a:rPr>
              <a:t> </a:t>
            </a:r>
            <a:r>
              <a:rPr lang="en-US" sz="2400" b="1" dirty="0">
                <a:latin typeface="Microsoft YaHei Light" panose="020B0502040204020203" pitchFamily="34" charset="-122"/>
                <a:ea typeface="Microsoft YaHei Light" panose="020B0502040204020203" pitchFamily="34" charset="-122"/>
                <a:cs typeface="Arial"/>
                <a:sym typeface="Arial"/>
              </a:rPr>
              <a:t>(Written in python)</a:t>
            </a:r>
            <a:endParaRPr lang="en" sz="2400" b="1" dirty="0">
              <a:latin typeface="Microsoft YaHei Light" panose="020B0502040204020203" pitchFamily="34" charset="-122"/>
              <a:ea typeface="Microsoft YaHei Light" panose="020B0502040204020203" pitchFamily="34" charset="-122"/>
              <a:cs typeface="Arial"/>
              <a:sym typeface="Arial"/>
            </a:endParaRPr>
          </a:p>
        </p:txBody>
      </p:sp>
      <p:pic>
        <p:nvPicPr>
          <p:cNvPr id="4" name="Picture 3"/>
          <p:cNvPicPr>
            <a:picLocks noChangeAspect="1"/>
          </p:cNvPicPr>
          <p:nvPr/>
        </p:nvPicPr>
        <p:blipFill>
          <a:blip r:embed="rId3"/>
          <a:stretch>
            <a:fillRect/>
          </a:stretch>
        </p:blipFill>
        <p:spPr>
          <a:xfrm>
            <a:off x="5606415" y="3786888"/>
            <a:ext cx="1907173" cy="2000968"/>
          </a:xfrm>
          <a:prstGeom prst="rect">
            <a:avLst/>
          </a:prstGeom>
        </p:spPr>
      </p:pic>
      <p:cxnSp>
        <p:nvCxnSpPr>
          <p:cNvPr id="14" name="Straight Arrow Connector 13"/>
          <p:cNvCxnSpPr/>
          <p:nvPr/>
        </p:nvCxnSpPr>
        <p:spPr>
          <a:xfrm>
            <a:off x="7757160" y="4787372"/>
            <a:ext cx="1371600"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4"/>
          <a:stretch>
            <a:fillRect/>
          </a:stretch>
        </p:blipFill>
        <p:spPr>
          <a:xfrm>
            <a:off x="9372332" y="3786888"/>
            <a:ext cx="1822020" cy="2000968"/>
          </a:xfrm>
          <a:prstGeom prst="rect">
            <a:avLst/>
          </a:prstGeom>
        </p:spPr>
      </p:pic>
    </p:spTree>
    <p:extLst>
      <p:ext uri="{BB962C8B-B14F-4D97-AF65-F5344CB8AC3E}">
        <p14:creationId xmlns:p14="http://schemas.microsoft.com/office/powerpoint/2010/main" val="3486757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464023" y="233809"/>
            <a:ext cx="10256719" cy="769441"/>
          </a:xfrm>
          <a:prstGeom prst="rect">
            <a:avLst/>
          </a:prstGeom>
        </p:spPr>
        <p:txBody>
          <a:bodyPr wrap="none" rtlCol="0">
            <a:spAutoFit/>
          </a:bodyPr>
          <a:lstStyle/>
          <a:p>
            <a:r>
              <a:rPr lang="en-US" sz="4400" b="1" dirty="0">
                <a:solidFill>
                  <a:prstClr val="white"/>
                </a:solidFill>
                <a:latin typeface="Microsoft YaHei Light" pitchFamily="34" charset="-122"/>
                <a:ea typeface="Microsoft YaHei Light" pitchFamily="34" charset="-122"/>
              </a:rPr>
              <a:t>Reviews and Takeaway from Milestone 1</a:t>
            </a:r>
          </a:p>
        </p:txBody>
      </p:sp>
      <p:sp>
        <p:nvSpPr>
          <p:cNvPr id="4" name="TextBox 3"/>
          <p:cNvSpPr txBox="1"/>
          <p:nvPr/>
        </p:nvSpPr>
        <p:spPr>
          <a:xfrm>
            <a:off x="464023" y="1229447"/>
            <a:ext cx="11142958" cy="5472267"/>
          </a:xfrm>
          <a:prstGeom prst="rect">
            <a:avLst/>
          </a:prstGeom>
          <a:noFill/>
          <a:ln w="38100">
            <a:solidFill>
              <a:schemeClr val="bg1"/>
            </a:solidFill>
          </a:ln>
        </p:spPr>
        <p:txBody>
          <a:bodyPr wrap="square" rtlCol="0">
            <a:spAutoFit/>
          </a:bodyPr>
          <a:lstStyle/>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agree with your classmates that most of what you did was quite good.  In particular, you did a strong job of using tools for development and testing.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liked your analysis/discussion of commit history.</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liked your analysis/discussion of refactoring.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Excellent analysis/discussion of testing.</a:t>
            </a:r>
          </a:p>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The biggest weakness was probably your </a:t>
            </a:r>
            <a:r>
              <a:rPr lang="en-US" sz="2800" b="1" i="1" u="sng" dirty="0">
                <a:solidFill>
                  <a:schemeClr val="bg1"/>
                </a:solidFill>
                <a:latin typeface="Microsoft YaHei Light" panose="020B0502040204020203" pitchFamily="34" charset="-122"/>
                <a:ea typeface="Microsoft YaHei Light" panose="020B0502040204020203" pitchFamily="34" charset="-122"/>
                <a:cs typeface="Arial"/>
                <a:sym typeface="Arial"/>
              </a:rPr>
              <a:t>explanation of requirements gathering</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know that you did this well, but you didn’t explain it well.</a:t>
            </a:r>
          </a:p>
          <a:p>
            <a:pPr marL="517525" lvl="0" indent="-517525">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Next biggest weakness was </a:t>
            </a:r>
            <a:r>
              <a:rPr lang="en-US" sz="2800" b="1" i="1" u="sng" dirty="0">
                <a:solidFill>
                  <a:schemeClr val="bg1"/>
                </a:solidFill>
                <a:latin typeface="Microsoft YaHei Light" panose="020B0502040204020203" pitchFamily="34" charset="-122"/>
                <a:ea typeface="Microsoft YaHei Light" panose="020B0502040204020203" pitchFamily="34" charset="-122"/>
                <a:cs typeface="Arial"/>
                <a:sym typeface="Arial"/>
              </a:rPr>
              <a:t>the “domination” of the presentation by Rohan</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attribute this to enthusiasm, but to the class it seemed to be indicative that the other members of the group weren’t as responsible for the accomplishments.  I know this is not so, but do a better job with sharing next time.</a:t>
            </a:r>
          </a:p>
        </p:txBody>
      </p:sp>
    </p:spTree>
    <p:extLst>
      <p:ext uri="{BB962C8B-B14F-4D97-AF65-F5344CB8AC3E}">
        <p14:creationId xmlns:p14="http://schemas.microsoft.com/office/powerpoint/2010/main" val="132381686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580337" y="186363"/>
            <a:ext cx="10401565" cy="923330"/>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Automated</a:t>
            </a:r>
            <a:r>
              <a:rPr lang="en-US" sz="5400" b="1" dirty="0">
                <a:solidFill>
                  <a:prstClr val="white"/>
                </a:solidFill>
                <a:latin typeface="Microsoft YaHei Light" pitchFamily="34" charset="-122"/>
                <a:ea typeface="Microsoft YaHei Light" pitchFamily="34" charset="-122"/>
              </a:rPr>
              <a:t> Tools – (make_setup.py)</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pic>
        <p:nvPicPr>
          <p:cNvPr id="2" name="Picture 1"/>
          <p:cNvPicPr>
            <a:picLocks noChangeAspect="1"/>
          </p:cNvPicPr>
          <p:nvPr/>
        </p:nvPicPr>
        <p:blipFill>
          <a:blip r:embed="rId3"/>
          <a:stretch>
            <a:fillRect/>
          </a:stretch>
        </p:blipFill>
        <p:spPr>
          <a:xfrm>
            <a:off x="2052887" y="1562662"/>
            <a:ext cx="7166610" cy="4175587"/>
          </a:xfrm>
          <a:prstGeom prst="rect">
            <a:avLst/>
          </a:prstGeom>
        </p:spPr>
      </p:pic>
      <p:cxnSp>
        <p:nvCxnSpPr>
          <p:cNvPr id="10" name="Straight Arrow Connector 9"/>
          <p:cNvCxnSpPr/>
          <p:nvPr/>
        </p:nvCxnSpPr>
        <p:spPr>
          <a:xfrm flipV="1">
            <a:off x="8894014" y="2317171"/>
            <a:ext cx="649067" cy="42540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543081" y="1349585"/>
            <a:ext cx="2168013" cy="3170099"/>
          </a:xfrm>
          <a:prstGeom prst="rect">
            <a:avLst/>
          </a:prstGeom>
          <a:solidFill>
            <a:srgbClr val="92D050"/>
          </a:solidFill>
          <a:ln w="25400">
            <a:solidFill>
              <a:schemeClr val="tx1"/>
            </a:solidFill>
          </a:ln>
        </p:spPr>
        <p:txBody>
          <a:bodyPr wrap="square" rtlCol="0">
            <a:spAutoFit/>
          </a:bodyPr>
          <a:lstStyle/>
          <a:p>
            <a:pPr algn="ctr">
              <a:tabLst>
                <a:tab pos="738188" algn="l"/>
              </a:tabLst>
            </a:pPr>
            <a:r>
              <a:rPr lang="en-US" sz="2000" b="1" dirty="0">
                <a:latin typeface="Microsoft YaHei Light" pitchFamily="34" charset="-122"/>
                <a:ea typeface="Microsoft YaHei Light" pitchFamily="34" charset="-122"/>
                <a:sym typeface="Wingdings" pitchFamily="2" charset="2"/>
              </a:rPr>
              <a:t>Make_setup.py parses all files &amp; folders along recursion to create the dependencies of files &amp; folders. Which is then used to make the setup files</a:t>
            </a:r>
          </a:p>
        </p:txBody>
      </p:sp>
    </p:spTree>
    <p:extLst>
      <p:ext uri="{BB962C8B-B14F-4D97-AF65-F5344CB8AC3E}">
        <p14:creationId xmlns:p14="http://schemas.microsoft.com/office/powerpoint/2010/main" val="3137234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580337" y="186363"/>
            <a:ext cx="10401565" cy="923330"/>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Automated</a:t>
            </a:r>
            <a:r>
              <a:rPr lang="en-US" sz="5400" b="1" dirty="0">
                <a:solidFill>
                  <a:prstClr val="white"/>
                </a:solidFill>
                <a:latin typeface="Microsoft YaHei Light" pitchFamily="34" charset="-122"/>
                <a:ea typeface="Microsoft YaHei Light" pitchFamily="34" charset="-122"/>
              </a:rPr>
              <a:t> Tools – (make_setup.py)</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cxnSp>
        <p:nvCxnSpPr>
          <p:cNvPr id="10" name="Straight Arrow Connector 9"/>
          <p:cNvCxnSpPr/>
          <p:nvPr/>
        </p:nvCxnSpPr>
        <p:spPr>
          <a:xfrm flipV="1">
            <a:off x="8214102" y="2317172"/>
            <a:ext cx="1328979" cy="81348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543081" y="1655452"/>
            <a:ext cx="2168013" cy="1323439"/>
          </a:xfrm>
          <a:prstGeom prst="rect">
            <a:avLst/>
          </a:prstGeom>
          <a:solidFill>
            <a:srgbClr val="92D050"/>
          </a:solidFill>
          <a:ln w="25400">
            <a:solidFill>
              <a:schemeClr val="tx1"/>
            </a:solidFill>
          </a:ln>
        </p:spPr>
        <p:txBody>
          <a:bodyPr wrap="square" rtlCol="0">
            <a:spAutoFit/>
          </a:bodyPr>
          <a:lstStyle/>
          <a:p>
            <a:pPr algn="ctr">
              <a:tabLst>
                <a:tab pos="738188" algn="l"/>
              </a:tabLst>
            </a:pPr>
            <a:r>
              <a:rPr lang="en-US" sz="2000" b="1" dirty="0">
                <a:latin typeface="Microsoft YaHei Light" pitchFamily="34" charset="-122"/>
                <a:ea typeface="Microsoft YaHei Light" pitchFamily="34" charset="-122"/>
                <a:sym typeface="Wingdings" pitchFamily="2" charset="2"/>
              </a:rPr>
              <a:t>The </a:t>
            </a:r>
            <a:r>
              <a:rPr lang="en-US" sz="2000" b="1">
                <a:latin typeface="Microsoft YaHei Light" pitchFamily="34" charset="-122"/>
                <a:ea typeface="Microsoft YaHei Light" pitchFamily="34" charset="-122"/>
                <a:sym typeface="Wingdings" pitchFamily="2" charset="2"/>
              </a:rPr>
              <a:t>batch file </a:t>
            </a:r>
            <a:r>
              <a:rPr lang="en-US" sz="2000" b="1" dirty="0">
                <a:latin typeface="Microsoft YaHei Light" pitchFamily="34" charset="-122"/>
                <a:ea typeface="Microsoft YaHei Light" pitchFamily="34" charset="-122"/>
                <a:sym typeface="Wingdings" pitchFamily="2" charset="2"/>
              </a:rPr>
              <a:t>setup looks something like this</a:t>
            </a:r>
          </a:p>
        </p:txBody>
      </p:sp>
      <p:pic>
        <p:nvPicPr>
          <p:cNvPr id="4" name="Picture 3"/>
          <p:cNvPicPr>
            <a:picLocks noChangeAspect="1"/>
          </p:cNvPicPr>
          <p:nvPr/>
        </p:nvPicPr>
        <p:blipFill>
          <a:blip r:embed="rId3"/>
          <a:stretch>
            <a:fillRect/>
          </a:stretch>
        </p:blipFill>
        <p:spPr>
          <a:xfrm>
            <a:off x="1405718" y="1109693"/>
            <a:ext cx="6972300" cy="5591175"/>
          </a:xfrm>
          <a:prstGeom prst="rect">
            <a:avLst/>
          </a:prstGeom>
        </p:spPr>
      </p:pic>
    </p:spTree>
    <p:extLst>
      <p:ext uri="{BB962C8B-B14F-4D97-AF65-F5344CB8AC3E}">
        <p14:creationId xmlns:p14="http://schemas.microsoft.com/office/powerpoint/2010/main" val="5067885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405718" y="294085"/>
            <a:ext cx="10310258" cy="707886"/>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Automated Tools – (Continuous Integration)</a:t>
            </a:r>
          </a:p>
        </p:txBody>
      </p:sp>
      <p:sp>
        <p:nvSpPr>
          <p:cNvPr id="9" name="Donut 8"/>
          <p:cNvSpPr/>
          <p:nvPr/>
        </p:nvSpPr>
        <p:spPr>
          <a:xfrm>
            <a:off x="278044"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sp>
        <p:nvSpPr>
          <p:cNvPr id="14" name="TextBox 13"/>
          <p:cNvSpPr txBox="1"/>
          <p:nvPr/>
        </p:nvSpPr>
        <p:spPr>
          <a:xfrm>
            <a:off x="748891" y="1760699"/>
            <a:ext cx="5240429" cy="707886"/>
          </a:xfrm>
          <a:prstGeom prst="rect">
            <a:avLst/>
          </a:prstGeom>
          <a:solidFill>
            <a:srgbClr val="92D050"/>
          </a:solidFill>
          <a:ln w="25400">
            <a:solidFill>
              <a:schemeClr val="tx1"/>
            </a:solidFill>
          </a:ln>
        </p:spPr>
        <p:txBody>
          <a:bodyPr wrap="square" rtlCol="0">
            <a:spAutoFit/>
          </a:bodyPr>
          <a:lstStyle/>
          <a:p>
            <a:pPr>
              <a:tabLst>
                <a:tab pos="738188" algn="l"/>
              </a:tabLst>
            </a:pPr>
            <a:r>
              <a:rPr lang="en-US" sz="2000" b="1" dirty="0">
                <a:latin typeface="Microsoft YaHei Light" pitchFamily="34" charset="-122"/>
                <a:ea typeface="Microsoft YaHei Light" pitchFamily="34" charset="-122"/>
                <a:sym typeface="Wingdings" pitchFamily="2" charset="2"/>
              </a:rPr>
              <a:t>Now we needed a Continuous Integration tool like Jenkins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7776" y="1798807"/>
            <a:ext cx="5215179" cy="4062493"/>
          </a:xfrm>
          <a:prstGeom prst="rect">
            <a:avLst/>
          </a:prstGeom>
        </p:spPr>
      </p:pic>
      <p:sp>
        <p:nvSpPr>
          <p:cNvPr id="8" name="TextBox 7"/>
          <p:cNvSpPr txBox="1"/>
          <p:nvPr/>
        </p:nvSpPr>
        <p:spPr>
          <a:xfrm>
            <a:off x="748891" y="2597937"/>
            <a:ext cx="5240429" cy="1015663"/>
          </a:xfrm>
          <a:prstGeom prst="rect">
            <a:avLst/>
          </a:prstGeom>
          <a:solidFill>
            <a:srgbClr val="92D050"/>
          </a:solidFill>
          <a:ln w="25400">
            <a:solidFill>
              <a:schemeClr val="tx1"/>
            </a:solidFill>
          </a:ln>
        </p:spPr>
        <p:txBody>
          <a:bodyPr wrap="square" rtlCol="0">
            <a:spAutoFit/>
          </a:bodyPr>
          <a:lstStyle/>
          <a:p>
            <a:pPr>
              <a:tabLst>
                <a:tab pos="738188" algn="l"/>
              </a:tabLst>
            </a:pPr>
            <a:r>
              <a:rPr lang="en-US" sz="2000" b="1" dirty="0">
                <a:latin typeface="Microsoft YaHei Light" pitchFamily="34" charset="-122"/>
                <a:ea typeface="Microsoft YaHei Light" pitchFamily="34" charset="-122"/>
                <a:sym typeface="Wingdings" pitchFamily="2" charset="2"/>
              </a:rPr>
              <a:t>But for using Jenkins we need a server where we get Django environment which may require cost</a:t>
            </a:r>
          </a:p>
        </p:txBody>
      </p:sp>
      <p:sp>
        <p:nvSpPr>
          <p:cNvPr id="11" name="TextBox 10"/>
          <p:cNvSpPr txBox="1"/>
          <p:nvPr/>
        </p:nvSpPr>
        <p:spPr>
          <a:xfrm>
            <a:off x="748890" y="3826418"/>
            <a:ext cx="5240429" cy="1015663"/>
          </a:xfrm>
          <a:prstGeom prst="rect">
            <a:avLst/>
          </a:prstGeom>
          <a:solidFill>
            <a:srgbClr val="92D050"/>
          </a:solidFill>
          <a:ln w="25400">
            <a:solidFill>
              <a:schemeClr val="tx1"/>
            </a:solidFill>
          </a:ln>
        </p:spPr>
        <p:txBody>
          <a:bodyPr wrap="square" rtlCol="0">
            <a:spAutoFit/>
          </a:bodyPr>
          <a:lstStyle/>
          <a:p>
            <a:pPr>
              <a:tabLst>
                <a:tab pos="738188" algn="l"/>
              </a:tabLst>
            </a:pPr>
            <a:r>
              <a:rPr lang="en-US" sz="2000" b="1" dirty="0">
                <a:latin typeface="Microsoft YaHei Light" pitchFamily="34" charset="-122"/>
                <a:ea typeface="Microsoft YaHei Light" pitchFamily="34" charset="-122"/>
                <a:sym typeface="Wingdings" pitchFamily="2" charset="2"/>
              </a:rPr>
              <a:t>If we make our local laptop as server than that laptop needs to be on all time to run the test which wasn’t possible</a:t>
            </a:r>
          </a:p>
        </p:txBody>
      </p:sp>
      <p:sp>
        <p:nvSpPr>
          <p:cNvPr id="12" name="Rectangle 11"/>
          <p:cNvSpPr/>
          <p:nvPr/>
        </p:nvSpPr>
        <p:spPr>
          <a:xfrm>
            <a:off x="6617776" y="1798807"/>
            <a:ext cx="5098200" cy="23580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p:cNvCxnSpPr>
            <a:stCxn id="8" idx="3"/>
          </p:cNvCxnSpPr>
          <p:nvPr/>
        </p:nvCxnSpPr>
        <p:spPr>
          <a:xfrm flipV="1">
            <a:off x="5989320" y="3093720"/>
            <a:ext cx="628456" cy="1204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48890" y="5054899"/>
            <a:ext cx="5240429" cy="400110"/>
          </a:xfrm>
          <a:prstGeom prst="rect">
            <a:avLst/>
          </a:prstGeom>
          <a:solidFill>
            <a:srgbClr val="92D050"/>
          </a:solidFill>
          <a:ln w="25400">
            <a:solidFill>
              <a:schemeClr val="tx1"/>
            </a:solidFill>
          </a:ln>
        </p:spPr>
        <p:txBody>
          <a:bodyPr wrap="square" rtlCol="0">
            <a:spAutoFit/>
          </a:bodyPr>
          <a:lstStyle/>
          <a:p>
            <a:pPr>
              <a:tabLst>
                <a:tab pos="738188" algn="l"/>
              </a:tabLst>
            </a:pPr>
            <a:r>
              <a:rPr lang="en-US" sz="2000" b="1" dirty="0">
                <a:latin typeface="Microsoft YaHei Light" pitchFamily="34" charset="-122"/>
                <a:ea typeface="Microsoft YaHei Light" pitchFamily="34" charset="-122"/>
                <a:sym typeface="Wingdings" pitchFamily="2" charset="2"/>
              </a:rPr>
              <a:t>Solution: We made our own CI tool</a:t>
            </a:r>
          </a:p>
        </p:txBody>
      </p:sp>
      <p:sp>
        <p:nvSpPr>
          <p:cNvPr id="16" name="Rectangle 15"/>
          <p:cNvSpPr/>
          <p:nvPr/>
        </p:nvSpPr>
        <p:spPr>
          <a:xfrm>
            <a:off x="6555035" y="4842081"/>
            <a:ext cx="2010260" cy="9186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368172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animBg="1"/>
      <p:bldP spid="11" grpId="0" animBg="1"/>
      <p:bldP spid="12"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405718" y="294085"/>
            <a:ext cx="10310258" cy="707886"/>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Automated Tools – (Continuous Integration)</a:t>
            </a:r>
          </a:p>
        </p:txBody>
      </p:sp>
      <p:sp>
        <p:nvSpPr>
          <p:cNvPr id="9" name="Donut 8"/>
          <p:cNvSpPr/>
          <p:nvPr/>
        </p:nvSpPr>
        <p:spPr>
          <a:xfrm>
            <a:off x="278044"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sp>
        <p:nvSpPr>
          <p:cNvPr id="14" name="TextBox 13"/>
          <p:cNvSpPr txBox="1"/>
          <p:nvPr/>
        </p:nvSpPr>
        <p:spPr>
          <a:xfrm>
            <a:off x="748891" y="1760699"/>
            <a:ext cx="5240429" cy="707886"/>
          </a:xfrm>
          <a:prstGeom prst="rect">
            <a:avLst/>
          </a:prstGeom>
          <a:solidFill>
            <a:srgbClr val="92D050"/>
          </a:solidFill>
          <a:ln w="25400">
            <a:solidFill>
              <a:schemeClr val="tx1"/>
            </a:solidFill>
          </a:ln>
        </p:spPr>
        <p:txBody>
          <a:bodyPr wrap="square" rtlCol="0">
            <a:spAutoFit/>
          </a:bodyPr>
          <a:lstStyle/>
          <a:p>
            <a:pPr>
              <a:tabLst>
                <a:tab pos="738188" algn="l"/>
              </a:tabLst>
            </a:pPr>
            <a:r>
              <a:rPr lang="en-US" sz="2000" b="1" dirty="0">
                <a:latin typeface="Microsoft YaHei Light" pitchFamily="34" charset="-122"/>
                <a:ea typeface="Microsoft YaHei Light" pitchFamily="34" charset="-122"/>
                <a:sym typeface="Wingdings" pitchFamily="2" charset="2"/>
              </a:rPr>
              <a:t>Now we needed a Continuous Integration tool like Jenkins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7776" y="1798807"/>
            <a:ext cx="5215179" cy="4062493"/>
          </a:xfrm>
          <a:prstGeom prst="rect">
            <a:avLst/>
          </a:prstGeom>
        </p:spPr>
      </p:pic>
      <p:sp>
        <p:nvSpPr>
          <p:cNvPr id="8" name="TextBox 7"/>
          <p:cNvSpPr txBox="1"/>
          <p:nvPr/>
        </p:nvSpPr>
        <p:spPr>
          <a:xfrm>
            <a:off x="748891" y="2597937"/>
            <a:ext cx="5240429" cy="1015663"/>
          </a:xfrm>
          <a:prstGeom prst="rect">
            <a:avLst/>
          </a:prstGeom>
          <a:solidFill>
            <a:srgbClr val="92D050"/>
          </a:solidFill>
          <a:ln w="25400">
            <a:solidFill>
              <a:schemeClr val="tx1"/>
            </a:solidFill>
          </a:ln>
        </p:spPr>
        <p:txBody>
          <a:bodyPr wrap="square" rtlCol="0">
            <a:spAutoFit/>
          </a:bodyPr>
          <a:lstStyle/>
          <a:p>
            <a:pPr>
              <a:tabLst>
                <a:tab pos="738188" algn="l"/>
              </a:tabLst>
            </a:pPr>
            <a:r>
              <a:rPr lang="en-US" sz="2000" b="1" dirty="0">
                <a:latin typeface="Microsoft YaHei Light" pitchFamily="34" charset="-122"/>
                <a:ea typeface="Microsoft YaHei Light" pitchFamily="34" charset="-122"/>
                <a:sym typeface="Wingdings" pitchFamily="2" charset="2"/>
              </a:rPr>
              <a:t>But for using Jenkins we need a server where we get Django environment which may require cost</a:t>
            </a:r>
          </a:p>
        </p:txBody>
      </p:sp>
      <p:sp>
        <p:nvSpPr>
          <p:cNvPr id="11" name="TextBox 10"/>
          <p:cNvSpPr txBox="1"/>
          <p:nvPr/>
        </p:nvSpPr>
        <p:spPr>
          <a:xfrm>
            <a:off x="748890" y="3826418"/>
            <a:ext cx="5240429" cy="1015663"/>
          </a:xfrm>
          <a:prstGeom prst="rect">
            <a:avLst/>
          </a:prstGeom>
          <a:solidFill>
            <a:srgbClr val="92D050"/>
          </a:solidFill>
          <a:ln w="25400">
            <a:solidFill>
              <a:schemeClr val="tx1"/>
            </a:solidFill>
          </a:ln>
        </p:spPr>
        <p:txBody>
          <a:bodyPr wrap="square" rtlCol="0">
            <a:spAutoFit/>
          </a:bodyPr>
          <a:lstStyle/>
          <a:p>
            <a:pPr>
              <a:tabLst>
                <a:tab pos="738188" algn="l"/>
              </a:tabLst>
            </a:pPr>
            <a:r>
              <a:rPr lang="en-US" sz="2000" b="1" dirty="0">
                <a:latin typeface="Microsoft YaHei Light" pitchFamily="34" charset="-122"/>
                <a:ea typeface="Microsoft YaHei Light" pitchFamily="34" charset="-122"/>
                <a:sym typeface="Wingdings" pitchFamily="2" charset="2"/>
              </a:rPr>
              <a:t>If we make our local laptop as server than that laptop needs to be on all time to run the test which wasn’t possible</a:t>
            </a:r>
          </a:p>
        </p:txBody>
      </p:sp>
      <p:sp>
        <p:nvSpPr>
          <p:cNvPr id="12" name="Rectangle 11"/>
          <p:cNvSpPr/>
          <p:nvPr/>
        </p:nvSpPr>
        <p:spPr>
          <a:xfrm>
            <a:off x="6617776" y="1798807"/>
            <a:ext cx="5098200" cy="23580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p:cNvCxnSpPr>
            <a:stCxn id="8" idx="3"/>
          </p:cNvCxnSpPr>
          <p:nvPr/>
        </p:nvCxnSpPr>
        <p:spPr>
          <a:xfrm flipV="1">
            <a:off x="5989320" y="3093720"/>
            <a:ext cx="628456" cy="1204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48890" y="5054899"/>
            <a:ext cx="5240429" cy="400110"/>
          </a:xfrm>
          <a:prstGeom prst="rect">
            <a:avLst/>
          </a:prstGeom>
          <a:solidFill>
            <a:srgbClr val="92D050"/>
          </a:solidFill>
          <a:ln w="25400">
            <a:solidFill>
              <a:schemeClr val="tx1"/>
            </a:solidFill>
          </a:ln>
        </p:spPr>
        <p:txBody>
          <a:bodyPr wrap="square" rtlCol="0">
            <a:spAutoFit/>
          </a:bodyPr>
          <a:lstStyle/>
          <a:p>
            <a:pPr>
              <a:tabLst>
                <a:tab pos="738188" algn="l"/>
              </a:tabLst>
            </a:pPr>
            <a:r>
              <a:rPr lang="en-US" sz="2000" b="1" dirty="0">
                <a:latin typeface="Microsoft YaHei Light" pitchFamily="34" charset="-122"/>
                <a:ea typeface="Microsoft YaHei Light" pitchFamily="34" charset="-122"/>
                <a:sym typeface="Wingdings" pitchFamily="2" charset="2"/>
              </a:rPr>
              <a:t>Solution: We made our own CI tool</a:t>
            </a:r>
          </a:p>
        </p:txBody>
      </p:sp>
      <p:sp>
        <p:nvSpPr>
          <p:cNvPr id="16" name="Rectangle 15"/>
          <p:cNvSpPr/>
          <p:nvPr/>
        </p:nvSpPr>
        <p:spPr>
          <a:xfrm>
            <a:off x="6555035" y="4842081"/>
            <a:ext cx="2010260" cy="9186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140229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animBg="1"/>
      <p:bldP spid="11" grpId="0" animBg="1"/>
      <p:bldP spid="12" grpId="0" animBg="1"/>
      <p:bldP spid="15"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4124847"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Code and UI</a:t>
            </a:r>
          </a:p>
        </p:txBody>
      </p:sp>
      <p:sp>
        <p:nvSpPr>
          <p:cNvPr id="9" name="Donut 8"/>
          <p:cNvSpPr/>
          <p:nvPr/>
        </p:nvSpPr>
        <p:spPr>
          <a:xfrm>
            <a:off x="464022" y="186362"/>
            <a:ext cx="1249031" cy="1062145"/>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10</a:t>
            </a:r>
          </a:p>
        </p:txBody>
      </p:sp>
      <p:sp>
        <p:nvSpPr>
          <p:cNvPr id="6" name="TextBox 5"/>
          <p:cNvSpPr txBox="1"/>
          <p:nvPr/>
        </p:nvSpPr>
        <p:spPr>
          <a:xfrm>
            <a:off x="3958837" y="1484027"/>
            <a:ext cx="4552117" cy="3201582"/>
          </a:xfrm>
          <a:prstGeom prst="rect">
            <a:avLst/>
          </a:prstGeom>
          <a:noFill/>
          <a:ln w="38100">
            <a:solidFill>
              <a:schemeClr val="bg1"/>
            </a:solidFill>
          </a:ln>
        </p:spPr>
        <p:txBody>
          <a:bodyPr wrap="square" rtlCol="0">
            <a:spAutoFit/>
          </a:bodyPr>
          <a:lstStyle/>
          <a:p>
            <a:pPr lvl="0" algn="ctr">
              <a:lnSpc>
                <a:spcPct val="115000"/>
              </a:lnSpc>
              <a:buClr>
                <a:schemeClr val="dk1"/>
              </a:buClr>
              <a:buSzPct val="25000"/>
            </a:pPr>
            <a:r>
              <a:rPr lang="en-US" sz="6000" b="1" dirty="0">
                <a:solidFill>
                  <a:schemeClr val="bg1"/>
                </a:solidFill>
                <a:latin typeface="Microsoft YaHei Light" panose="020B0502040204020203" pitchFamily="34" charset="-122"/>
                <a:ea typeface="Microsoft YaHei Light" panose="020B0502040204020203" pitchFamily="34" charset="-122"/>
                <a:cs typeface="Arial"/>
                <a:sym typeface="Arial"/>
              </a:rPr>
              <a:t>Lets got to UI and check it out</a:t>
            </a:r>
          </a:p>
        </p:txBody>
      </p:sp>
    </p:spTree>
    <p:extLst>
      <p:ext uri="{BB962C8B-B14F-4D97-AF65-F5344CB8AC3E}">
        <p14:creationId xmlns:p14="http://schemas.microsoft.com/office/powerpoint/2010/main" val="25470372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3595856"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Challenges</a:t>
            </a:r>
          </a:p>
        </p:txBody>
      </p:sp>
      <p:sp>
        <p:nvSpPr>
          <p:cNvPr id="9" name="Donut 8"/>
          <p:cNvSpPr/>
          <p:nvPr/>
        </p:nvSpPr>
        <p:spPr>
          <a:xfrm>
            <a:off x="464023" y="186363"/>
            <a:ext cx="1249031"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11</a:t>
            </a:r>
          </a:p>
        </p:txBody>
      </p:sp>
      <p:sp>
        <p:nvSpPr>
          <p:cNvPr id="6" name="TextBox 5"/>
          <p:cNvSpPr txBox="1"/>
          <p:nvPr/>
        </p:nvSpPr>
        <p:spPr>
          <a:xfrm>
            <a:off x="1057375" y="1396104"/>
            <a:ext cx="9734988" cy="4339650"/>
          </a:xfrm>
          <a:prstGeom prst="rect">
            <a:avLst/>
          </a:prstGeom>
          <a:noFill/>
          <a:ln w="38100">
            <a:solidFill>
              <a:schemeClr val="bg1"/>
            </a:solidFill>
          </a:ln>
        </p:spPr>
        <p:txBody>
          <a:bodyPr wrap="square" rtlCol="0">
            <a:spAutoFit/>
          </a:bodyPr>
          <a:lstStyle/>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1. Everyone: </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 Estimation of time for user stories</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b. </a:t>
            </a:r>
            <a:r>
              <a:rPr lang="en" sz="2400" dirty="0">
                <a:solidFill>
                  <a:schemeClr val="bg1"/>
                </a:solidFill>
                <a:latin typeface="Microsoft YaHei Light" panose="020B0502040204020203" pitchFamily="34" charset="-122"/>
                <a:ea typeface="Microsoft YaHei Light" panose="020B0502040204020203" pitchFamily="34" charset="-122"/>
                <a:cs typeface="Arial"/>
                <a:sym typeface="Arial"/>
              </a:rPr>
              <a:t>Making data for our testing</a:t>
            </a:r>
          </a:p>
          <a:p>
            <a:pPr lvl="0">
              <a:lnSpc>
                <a:spcPct val="115000"/>
              </a:lnSpc>
              <a:buClr>
                <a:schemeClr val="dk1"/>
              </a:buClr>
              <a:buSzPct val="25000"/>
            </a:pPr>
            <a:r>
              <a:rPr lang="en" sz="2400" dirty="0">
                <a:solidFill>
                  <a:schemeClr val="bg1"/>
                </a:solidFill>
                <a:latin typeface="Microsoft YaHei Light" panose="020B0502040204020203" pitchFamily="34" charset="-122"/>
                <a:ea typeface="Microsoft YaHei Light" panose="020B0502040204020203" pitchFamily="34" charset="-122"/>
                <a:cs typeface="Arial"/>
                <a:sym typeface="Arial"/>
              </a:rPr>
              <a:t>	c. Balancing of workload</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2. Rohan/</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Karthik</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Understanding the testing module – </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unittest</a:t>
            </a:r>
            <a:endPar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3. </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Soheil</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Balance the workload with other courses – Understanding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Some actual project coding standards</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4. Jemin: Understanding the software development practices in actual   running application</a:t>
            </a:r>
          </a:p>
          <a:p>
            <a:pPr lvl="0">
              <a:lnSpc>
                <a:spcPct val="115000"/>
              </a:lnSpc>
              <a:buClr>
                <a:schemeClr val="dk1"/>
              </a:buClr>
              <a:buSzPct val="25000"/>
            </a:pPr>
            <a:endParaRPr lang="en"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p:txBody>
      </p:sp>
    </p:spTree>
    <p:extLst>
      <p:ext uri="{BB962C8B-B14F-4D97-AF65-F5344CB8AC3E}">
        <p14:creationId xmlns:p14="http://schemas.microsoft.com/office/powerpoint/2010/main" val="17727732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5835" y="909694"/>
            <a:ext cx="2762250" cy="4762500"/>
          </a:xfrm>
          <a:prstGeom prst="rect">
            <a:avLst/>
          </a:prstGeom>
        </p:spPr>
      </p:pic>
    </p:spTree>
    <p:extLst>
      <p:ext uri="{BB962C8B-B14F-4D97-AF65-F5344CB8AC3E}">
        <p14:creationId xmlns:p14="http://schemas.microsoft.com/office/powerpoint/2010/main" val="340563252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0691" y="543883"/>
            <a:ext cx="2884123" cy="646331"/>
          </a:xfrm>
          <a:prstGeom prst="rect">
            <a:avLst/>
          </a:prstGeom>
          <a:noFill/>
        </p:spPr>
        <p:txBody>
          <a:bodyPr wrap="none" rtlCol="0">
            <a:spAutoFit/>
          </a:bodyPr>
          <a:lstStyle/>
          <a:p>
            <a:r>
              <a:rPr lang="en-US" sz="3600" b="1" dirty="0">
                <a:latin typeface="Microsoft YaHei Light" pitchFamily="34" charset="-122"/>
                <a:ea typeface="Microsoft YaHei Light" pitchFamily="34" charset="-122"/>
              </a:rPr>
              <a:t>REFERENCES</a:t>
            </a:r>
          </a:p>
        </p:txBody>
      </p:sp>
      <p:sp>
        <p:nvSpPr>
          <p:cNvPr id="2" name="TextBox 1"/>
          <p:cNvSpPr txBox="1"/>
          <p:nvPr/>
        </p:nvSpPr>
        <p:spPr>
          <a:xfrm>
            <a:off x="504496" y="1418897"/>
            <a:ext cx="11225049" cy="4832092"/>
          </a:xfrm>
          <a:prstGeom prst="rect">
            <a:avLst/>
          </a:prstGeom>
          <a:noFill/>
        </p:spPr>
        <p:txBody>
          <a:bodyPr wrap="square" rtlCol="0">
            <a:spAutoFit/>
          </a:bodyPr>
          <a:lstStyle/>
          <a:p>
            <a:pPr marL="742950" lvl="0" indent="-742950">
              <a:buFont typeface="+mj-lt"/>
              <a:buAutoNum type="arabicPeriod"/>
            </a:pPr>
            <a:r>
              <a:rPr lang="en-US" sz="2800" dirty="0">
                <a:hlinkClick r:id="rId3"/>
              </a:rPr>
              <a:t>http://www.thehealthcarepeople.com/2015/02/16/top-three-challenges-healthcare-professionals-physicians/</a:t>
            </a:r>
            <a:endParaRPr lang="en-US" sz="2800" dirty="0"/>
          </a:p>
          <a:p>
            <a:pPr marL="742950" lvl="0" indent="-742950">
              <a:buFont typeface="+mj-lt"/>
              <a:buAutoNum type="arabicPeriod"/>
            </a:pPr>
            <a:r>
              <a:rPr lang="en-US" sz="2800" dirty="0">
                <a:hlinkClick r:id="rId4"/>
              </a:rPr>
              <a:t>https://docs.python.org/2/library/unittest.html</a:t>
            </a:r>
            <a:endParaRPr lang="en-US" sz="2800" dirty="0"/>
          </a:p>
          <a:p>
            <a:pPr marL="742950" lvl="0" indent="-742950">
              <a:buFont typeface="+mj-lt"/>
              <a:buAutoNum type="arabicPeriod"/>
            </a:pPr>
            <a:r>
              <a:rPr lang="en-US" sz="2800" dirty="0">
                <a:hlinkClick r:id="rId5"/>
              </a:rPr>
              <a:t>https://www.djangoproject.com/</a:t>
            </a:r>
            <a:endParaRPr lang="en-US" sz="2800" dirty="0"/>
          </a:p>
          <a:p>
            <a:pPr marL="742950" lvl="0" indent="-742950">
              <a:buFont typeface="+mj-lt"/>
              <a:buAutoNum type="arabicPeriod"/>
            </a:pPr>
            <a:r>
              <a:rPr lang="en-US" sz="2800" dirty="0">
                <a:hlinkClick r:id="rId6"/>
              </a:rPr>
              <a:t>https://docs.python.org/2/howto/webservers.html</a:t>
            </a:r>
            <a:endParaRPr lang="en-US" sz="2800" dirty="0"/>
          </a:p>
          <a:p>
            <a:pPr marL="742950" lvl="0" indent="-742950">
              <a:buFont typeface="+mj-lt"/>
              <a:buAutoNum type="arabicPeriod"/>
            </a:pPr>
            <a:r>
              <a:rPr lang="en-US" sz="2800" dirty="0">
                <a:hlinkClick r:id="rId7"/>
              </a:rPr>
              <a:t>http://stackoverflow.com/questions/5788521/reading-a-csv-file-using-python</a:t>
            </a:r>
            <a:endParaRPr lang="en-US" sz="2800" dirty="0"/>
          </a:p>
          <a:p>
            <a:pPr marL="742950" lvl="0" indent="-742950">
              <a:buFont typeface="+mj-lt"/>
              <a:buAutoNum type="arabicPeriod"/>
            </a:pPr>
            <a:r>
              <a:rPr lang="en-US" sz="2800" dirty="0">
                <a:hlinkClick r:id="rId8"/>
              </a:rPr>
              <a:t>https://guides.github.com/activities/hello-world/</a:t>
            </a:r>
            <a:endParaRPr lang="en-US" sz="2800" dirty="0"/>
          </a:p>
          <a:p>
            <a:pPr marL="742950" lvl="0" indent="-742950">
              <a:buFont typeface="+mj-lt"/>
              <a:buAutoNum type="arabicPeriod"/>
            </a:pPr>
            <a:r>
              <a:rPr lang="en-US" sz="2800" dirty="0">
                <a:hlinkClick r:id="rId9"/>
              </a:rPr>
              <a:t>http://lifehacker.com/5983680/how-the-heck-do-i-use-github</a:t>
            </a:r>
            <a:endParaRPr lang="en-US" sz="2800" dirty="0"/>
          </a:p>
          <a:p>
            <a:pPr marL="742950" lvl="0" indent="-742950">
              <a:buFont typeface="+mj-lt"/>
              <a:buAutoNum type="arabicPeriod"/>
            </a:pPr>
            <a:r>
              <a:rPr lang="en-US" sz="2800" dirty="0">
                <a:hlinkClick r:id="rId10"/>
              </a:rPr>
              <a:t>https://www.python.org/about/success/</a:t>
            </a:r>
            <a:endParaRPr lang="en-US" sz="2800" dirty="0"/>
          </a:p>
          <a:p>
            <a:pPr marL="742950" lvl="0" indent="-742950">
              <a:buFont typeface="+mj-lt"/>
              <a:buAutoNum type="arabicPeriod"/>
            </a:pPr>
            <a:endParaRPr lang="en-US" sz="2800" dirty="0"/>
          </a:p>
        </p:txBody>
      </p:sp>
    </p:spTree>
    <p:extLst>
      <p:ext uri="{BB962C8B-B14F-4D97-AF65-F5344CB8AC3E}">
        <p14:creationId xmlns:p14="http://schemas.microsoft.com/office/powerpoint/2010/main" val="317257233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394783" y="187107"/>
            <a:ext cx="11212198" cy="923330"/>
          </a:xfrm>
          <a:prstGeom prst="rect">
            <a:avLst/>
          </a:prstGeom>
        </p:spPr>
        <p:txBody>
          <a:bodyPr wrap="square" rtlCol="0">
            <a:spAutoFit/>
          </a:bodyPr>
          <a:lstStyle/>
          <a:p>
            <a:r>
              <a:rPr lang="en-US" sz="5400" b="1" dirty="0">
                <a:solidFill>
                  <a:prstClr val="white"/>
                </a:solidFill>
                <a:latin typeface="Microsoft YaHei Light" pitchFamily="34" charset="-122"/>
                <a:ea typeface="Microsoft YaHei Light" pitchFamily="34" charset="-122"/>
              </a:rPr>
              <a:t>Summary from Milestone 1</a:t>
            </a:r>
          </a:p>
        </p:txBody>
      </p:sp>
      <p:sp>
        <p:nvSpPr>
          <p:cNvPr id="4" name="TextBox 3"/>
          <p:cNvSpPr txBox="1"/>
          <p:nvPr/>
        </p:nvSpPr>
        <p:spPr>
          <a:xfrm>
            <a:off x="464023" y="1229447"/>
            <a:ext cx="11142958" cy="4764381"/>
          </a:xfrm>
          <a:prstGeom prst="rect">
            <a:avLst/>
          </a:prstGeom>
          <a:noFill/>
          <a:ln w="38100">
            <a:solidFill>
              <a:schemeClr val="bg1"/>
            </a:solidFill>
          </a:ln>
        </p:spPr>
        <p:txBody>
          <a:bodyPr wrap="square" rtlCol="0">
            <a:spAutoFit/>
          </a:bodyPr>
          <a:lstStyle/>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a:t>
            </a:r>
            <a:r>
              <a:rPr lang="en-US" sz="2400" b="1" dirty="0">
                <a:solidFill>
                  <a:schemeClr val="bg1"/>
                </a:solidFill>
                <a:latin typeface="Microsoft YaHei Light" panose="020B0502040204020203" pitchFamily="34" charset="-122"/>
                <a:ea typeface="Microsoft YaHei Light" panose="020B0502040204020203" pitchFamily="34" charset="-122"/>
                <a:cs typeface="Arial"/>
                <a:sym typeface="Arial"/>
              </a:rPr>
              <a:t>	TEST DRIVEN DEVELOPMENT</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1. Unit testing (Wrote small test. But didn’t automate much) – (python 	packages –</a:t>
            </a:r>
            <a:r>
              <a:rPr lang="en-US" sz="2400" b="1" dirty="0">
                <a:solidFill>
                  <a:schemeClr val="bg1"/>
                </a:solidFill>
                <a:latin typeface="Microsoft YaHei Light" pitchFamily="34" charset="-122"/>
                <a:ea typeface="Microsoft YaHei Light" pitchFamily="34" charset="-122"/>
                <a:sym typeface="Wingdings" pitchFamily="2" charset="2"/>
              </a:rPr>
              <a:t> </a:t>
            </a:r>
            <a:r>
              <a:rPr lang="en-US" sz="2400" b="1" dirty="0" err="1">
                <a:solidFill>
                  <a:schemeClr val="bg1"/>
                </a:solidFill>
                <a:latin typeface="Microsoft YaHei Light" pitchFamily="34" charset="-122"/>
                <a:ea typeface="Microsoft YaHei Light" pitchFamily="34" charset="-122"/>
                <a:sym typeface="Wingdings" pitchFamily="2" charset="2"/>
              </a:rPr>
              <a:t>unittest</a:t>
            </a:r>
            <a:r>
              <a:rPr lang="en-US" sz="2400" b="1" dirty="0">
                <a:solidFill>
                  <a:schemeClr val="bg1"/>
                </a:solidFill>
                <a:latin typeface="Microsoft YaHei Light" pitchFamily="34" charset="-122"/>
                <a:ea typeface="Microsoft YaHei Light" pitchFamily="34" charset="-122"/>
                <a:sym typeface="Wingdings" pitchFamily="2" charset="2"/>
              </a:rPr>
              <a:t>)</a:t>
            </a:r>
            <a:endPar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2. Functional testing (Shown for Registration. Automated fully) – (python 	packages – </a:t>
            </a:r>
            <a:r>
              <a:rPr lang="en-US" sz="2400"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pytest</a:t>
            </a:r>
            <a:r>
              <a:rPr lang="en-US" sz="2400" b="1" dirty="0">
                <a:solidFill>
                  <a:schemeClr val="bg1"/>
                </a:solidFill>
                <a:latin typeface="Microsoft YaHei Light" panose="020B0502040204020203" pitchFamily="34" charset="-122"/>
                <a:ea typeface="Microsoft YaHei Light" panose="020B0502040204020203" pitchFamily="34" charset="-122"/>
                <a:cs typeface="Arial"/>
                <a:sym typeface="Arial"/>
              </a:rPr>
              <a:t>)</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Deviated a lot from planned </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track but due to support from Customer 	made 	it up at the end</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Used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HTML and </a:t>
            </a:r>
            <a:r>
              <a:rPr lang="en-US" sz="2400"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javascript</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as front end and flat files with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python</a:t>
            </a:r>
            <a:r>
              <a:rPr lang="en-US" sz="2400" u="sng"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Django</a:t>
            </a:r>
            <a:r>
              <a:rPr lang="en-US" sz="2400" u="sng"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framework</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4 user stories – Choosing date, Registration, Application status, Check-In</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3 iterations (Weekly iterations)</a:t>
            </a:r>
          </a:p>
        </p:txBody>
      </p:sp>
    </p:spTree>
    <p:extLst>
      <p:ext uri="{BB962C8B-B14F-4D97-AF65-F5344CB8AC3E}">
        <p14:creationId xmlns:p14="http://schemas.microsoft.com/office/powerpoint/2010/main" val="108142808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588713" y="334426"/>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1</a:t>
            </a:r>
          </a:p>
        </p:txBody>
      </p:sp>
      <p:sp>
        <p:nvSpPr>
          <p:cNvPr id="8" name="TextBox 7"/>
          <p:cNvSpPr txBox="1"/>
          <p:nvPr/>
        </p:nvSpPr>
        <p:spPr>
          <a:xfrm>
            <a:off x="1904354" y="334426"/>
            <a:ext cx="6665223"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Project Planning</a:t>
            </a:r>
          </a:p>
          <a:p>
            <a:r>
              <a:rPr lang="en-US" sz="4800" b="1" dirty="0">
                <a:solidFill>
                  <a:prstClr val="white"/>
                </a:solidFill>
                <a:latin typeface="Microsoft YaHei Light" pitchFamily="34" charset="-122"/>
                <a:ea typeface="Microsoft YaHei Light" pitchFamily="34" charset="-122"/>
              </a:rPr>
              <a:t>Gathering Requirement</a:t>
            </a:r>
          </a:p>
        </p:txBody>
      </p:sp>
      <p:sp>
        <p:nvSpPr>
          <p:cNvPr id="25" name="TextBox 24"/>
          <p:cNvSpPr txBox="1"/>
          <p:nvPr/>
        </p:nvSpPr>
        <p:spPr>
          <a:xfrm>
            <a:off x="1401438" y="1904086"/>
            <a:ext cx="4961206" cy="3785652"/>
          </a:xfrm>
          <a:prstGeom prst="rect">
            <a:avLst/>
          </a:prstGeom>
          <a:noFill/>
          <a:ln w="25400">
            <a:solidFill>
              <a:schemeClr val="bg1"/>
            </a:solidFill>
          </a:ln>
        </p:spPr>
        <p:txBody>
          <a:bodyPr wrap="square" rtlCol="0">
            <a:spAutoFit/>
          </a:bodyPr>
          <a:lstStyle/>
          <a:p>
            <a:pPr marL="457200" indent="-457200">
              <a:buAutoNum type="arabicPeriod"/>
            </a:pPr>
            <a:r>
              <a:rPr lang="en-US" sz="2400" b="1" dirty="0">
                <a:solidFill>
                  <a:schemeClr val="bg1"/>
                </a:solidFill>
                <a:latin typeface="Microsoft YaHei Light" pitchFamily="34" charset="-122"/>
                <a:ea typeface="Microsoft YaHei Light" pitchFamily="34" charset="-122"/>
              </a:rPr>
              <a:t>Brainstorming:</a:t>
            </a:r>
          </a:p>
          <a:p>
            <a:r>
              <a:rPr lang="en-US" sz="2400" dirty="0">
                <a:solidFill>
                  <a:schemeClr val="bg1"/>
                </a:solidFill>
                <a:latin typeface="Microsoft YaHei Light" pitchFamily="34" charset="-122"/>
                <a:ea typeface="Microsoft YaHei Light" pitchFamily="34" charset="-122"/>
              </a:rPr>
              <a:t>	Weekly Talks with professor</a:t>
            </a:r>
          </a:p>
          <a:p>
            <a:r>
              <a:rPr lang="en-US" sz="2400" dirty="0">
                <a:solidFill>
                  <a:schemeClr val="bg1"/>
                </a:solidFill>
                <a:latin typeface="Microsoft YaHei Light" pitchFamily="34" charset="-122"/>
                <a:ea typeface="Microsoft YaHei Light" pitchFamily="34" charset="-122"/>
              </a:rPr>
              <a:t>	Had total of </a:t>
            </a:r>
            <a:r>
              <a:rPr lang="en-US" sz="2400" b="1" i="1" dirty="0">
                <a:solidFill>
                  <a:schemeClr val="bg1"/>
                </a:solidFill>
                <a:latin typeface="Microsoft YaHei Light" pitchFamily="34" charset="-122"/>
                <a:ea typeface="Microsoft YaHei Light" pitchFamily="34" charset="-122"/>
              </a:rPr>
              <a:t>3 + 5 weekly 			iterations</a:t>
            </a:r>
            <a:r>
              <a:rPr lang="en-US" sz="2400" dirty="0">
                <a:solidFill>
                  <a:schemeClr val="bg1"/>
                </a:solidFill>
                <a:latin typeface="Microsoft YaHei Light" pitchFamily="34" charset="-122"/>
                <a:ea typeface="Microsoft YaHei Light" pitchFamily="34" charset="-122"/>
              </a:rPr>
              <a:t> with professor 		directly</a:t>
            </a:r>
          </a:p>
          <a:p>
            <a:endParaRPr lang="en-US" sz="2400" dirty="0">
              <a:solidFill>
                <a:schemeClr val="bg1"/>
              </a:solidFill>
              <a:latin typeface="Microsoft YaHei Light" pitchFamily="34" charset="-122"/>
              <a:ea typeface="Microsoft YaHei Light" pitchFamily="34" charset="-122"/>
            </a:endParaRPr>
          </a:p>
          <a:p>
            <a:r>
              <a:rPr lang="en-US" sz="2400" b="1" dirty="0">
                <a:solidFill>
                  <a:schemeClr val="bg1"/>
                </a:solidFill>
                <a:latin typeface="Microsoft YaHei Light" pitchFamily="34" charset="-122"/>
                <a:ea typeface="Microsoft YaHei Light" pitchFamily="34" charset="-122"/>
              </a:rPr>
              <a:t>2.	Blue-</a:t>
            </a:r>
            <a:r>
              <a:rPr lang="en-US" sz="2400" b="1" dirty="0" err="1">
                <a:solidFill>
                  <a:schemeClr val="bg1"/>
                </a:solidFill>
                <a:latin typeface="Microsoft YaHei Light" pitchFamily="34" charset="-122"/>
                <a:ea typeface="Microsoft YaHei Light" pitchFamily="34" charset="-122"/>
              </a:rPr>
              <a:t>skying</a:t>
            </a:r>
            <a:r>
              <a:rPr lang="en-US" sz="2400" b="1" dirty="0">
                <a:solidFill>
                  <a:schemeClr val="bg1"/>
                </a:solidFill>
                <a:latin typeface="Microsoft YaHei Light" pitchFamily="34" charset="-122"/>
                <a:ea typeface="Microsoft YaHei Light" pitchFamily="34" charset="-122"/>
              </a:rPr>
              <a:t>:</a:t>
            </a:r>
          </a:p>
          <a:p>
            <a:r>
              <a:rPr lang="en-US" sz="2400" b="1" dirty="0">
                <a:solidFill>
                  <a:schemeClr val="bg1"/>
                </a:solidFill>
                <a:latin typeface="Microsoft YaHei Light" pitchFamily="34" charset="-122"/>
                <a:ea typeface="Microsoft YaHei Light" pitchFamily="34" charset="-122"/>
              </a:rPr>
              <a:t>	</a:t>
            </a:r>
            <a:r>
              <a:rPr lang="en-US" sz="2400" dirty="0">
                <a:solidFill>
                  <a:schemeClr val="bg1"/>
                </a:solidFill>
                <a:latin typeface="Microsoft YaHei Light" pitchFamily="34" charset="-122"/>
                <a:ea typeface="Microsoft YaHei Light" pitchFamily="34" charset="-122"/>
              </a:rPr>
              <a:t>Old traditional Way of using 		sticky notes. Did a lot this time 	to 	cover all possible scenarios</a:t>
            </a:r>
          </a:p>
        </p:txBody>
      </p:sp>
      <p:pic>
        <p:nvPicPr>
          <p:cNvPr id="6" name="Shape 64" descr="C:\Users\Acer\Desktop\CGU\SD\presentation pictures\WhatsApp Image 2016-10-19 at 12.48.34 AM.jpeg"/>
          <p:cNvPicPr preferRelativeResize="0"/>
          <p:nvPr/>
        </p:nvPicPr>
        <p:blipFill rotWithShape="1">
          <a:blip r:embed="rId3" cstate="print">
            <a:alphaModFix/>
          </a:blip>
          <a:srcRect/>
          <a:stretch/>
        </p:blipFill>
        <p:spPr>
          <a:xfrm>
            <a:off x="7227376" y="1904086"/>
            <a:ext cx="4008120" cy="4588694"/>
          </a:xfrm>
          <a:prstGeom prst="rect">
            <a:avLst/>
          </a:prstGeom>
          <a:noFill/>
          <a:ln>
            <a:noFill/>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0888" y="334426"/>
            <a:ext cx="5161095" cy="6355080"/>
          </a:xfrm>
          <a:prstGeom prst="rect">
            <a:avLst/>
          </a:prstGeom>
        </p:spPr>
      </p:pic>
    </p:spTree>
    <p:extLst>
      <p:ext uri="{BB962C8B-B14F-4D97-AF65-F5344CB8AC3E}">
        <p14:creationId xmlns:p14="http://schemas.microsoft.com/office/powerpoint/2010/main" val="376969114"/>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250" fill="hold"/>
                                        <p:tgtEl>
                                          <p:spTgt spid="25"/>
                                        </p:tgtEl>
                                        <p:attrNameLst>
                                          <p:attrName>ppt_x</p:attrName>
                                        </p:attrNameLst>
                                      </p:cBhvr>
                                      <p:tavLst>
                                        <p:tav tm="0">
                                          <p:val>
                                            <p:strVal val="#ppt_x"/>
                                          </p:val>
                                        </p:tav>
                                        <p:tav tm="100000">
                                          <p:val>
                                            <p:strVal val="#ppt_x"/>
                                          </p:val>
                                        </p:tav>
                                      </p:tavLst>
                                    </p:anim>
                                    <p:anim calcmode="lin" valueType="num">
                                      <p:cBhvr additive="base">
                                        <p:cTn id="8" dur="25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50" fill="hold"/>
                                        <p:tgtEl>
                                          <p:spTgt spid="6"/>
                                        </p:tgtEl>
                                        <p:attrNameLst>
                                          <p:attrName>ppt_x</p:attrName>
                                        </p:attrNameLst>
                                      </p:cBhvr>
                                      <p:tavLst>
                                        <p:tav tm="0">
                                          <p:val>
                                            <p:strVal val="#ppt_x"/>
                                          </p:val>
                                        </p:tav>
                                        <p:tav tm="100000">
                                          <p:val>
                                            <p:strVal val="#ppt_x"/>
                                          </p:val>
                                        </p:tav>
                                      </p:tavLst>
                                    </p:anim>
                                    <p:anim calcmode="lin" valueType="num">
                                      <p:cBhvr additive="base">
                                        <p:cTn id="12"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anim calcmode="lin" valueType="num">
                                      <p:cBhvr>
                                        <p:cTn id="18" dur="250" fill="hold"/>
                                        <p:tgtEl>
                                          <p:spTgt spid="9"/>
                                        </p:tgtEl>
                                        <p:attrNameLst>
                                          <p:attrName>ppt_x</p:attrName>
                                        </p:attrNameLst>
                                      </p:cBhvr>
                                      <p:tavLst>
                                        <p:tav tm="0">
                                          <p:val>
                                            <p:strVal val="#ppt_x"/>
                                          </p:val>
                                        </p:tav>
                                        <p:tav tm="100000">
                                          <p:val>
                                            <p:strVal val="#ppt_x"/>
                                          </p:val>
                                        </p:tav>
                                      </p:tavLst>
                                    </p:anim>
                                    <p:anim calcmode="lin" valueType="num">
                                      <p:cBhvr>
                                        <p:cTn id="19"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1</a:t>
            </a:r>
          </a:p>
        </p:txBody>
      </p:sp>
      <p:sp>
        <p:nvSpPr>
          <p:cNvPr id="25" name="TextBox 24"/>
          <p:cNvSpPr txBox="1"/>
          <p:nvPr/>
        </p:nvSpPr>
        <p:spPr>
          <a:xfrm>
            <a:off x="1119228" y="2115212"/>
            <a:ext cx="5240276" cy="3539430"/>
          </a:xfrm>
          <a:prstGeom prst="rect">
            <a:avLst/>
          </a:prstGeom>
          <a:noFill/>
          <a:ln w="25400">
            <a:solidFill>
              <a:schemeClr val="bg1"/>
            </a:solidFill>
          </a:ln>
        </p:spPr>
        <p:txBody>
          <a:bodyPr wrap="square" rtlCol="0">
            <a:spAutoFit/>
          </a:bodyPr>
          <a:lstStyle/>
          <a:p>
            <a:r>
              <a:rPr lang="en-US" sz="2800" b="1" dirty="0">
                <a:solidFill>
                  <a:schemeClr val="bg1"/>
                </a:solidFill>
                <a:latin typeface="Microsoft YaHei Light" pitchFamily="34" charset="-122"/>
                <a:ea typeface="Microsoft YaHei Light" pitchFamily="34" charset="-122"/>
              </a:rPr>
              <a:t>3. Role-Playing:</a:t>
            </a:r>
          </a:p>
          <a:p>
            <a:endParaRPr lang="en-US" sz="2800" b="1" dirty="0">
              <a:solidFill>
                <a:schemeClr val="bg1"/>
              </a:solidFill>
              <a:latin typeface="Microsoft YaHei Light" pitchFamily="34" charset="-122"/>
              <a:ea typeface="Microsoft YaHei Light" pitchFamily="34" charset="-122"/>
            </a:endParaRPr>
          </a:p>
          <a:p>
            <a:r>
              <a:rPr lang="en-US" sz="2800" b="1" dirty="0">
                <a:solidFill>
                  <a:schemeClr val="bg1"/>
                </a:solidFill>
                <a:latin typeface="Microsoft YaHei Light" pitchFamily="34" charset="-122"/>
                <a:ea typeface="Microsoft YaHei Light" pitchFamily="34" charset="-122"/>
              </a:rPr>
              <a:t>	This was done majorly and was very helpful. Asked lot of colleagues and friends to provide us with suggestions. Some would  be referred by </a:t>
            </a:r>
            <a:r>
              <a:rPr lang="en-US" sz="2800" b="1" dirty="0" err="1">
                <a:solidFill>
                  <a:schemeClr val="bg1"/>
                </a:solidFill>
                <a:latin typeface="Microsoft YaHei Light" pitchFamily="34" charset="-122"/>
                <a:ea typeface="Microsoft YaHei Light" pitchFamily="34" charset="-122"/>
              </a:rPr>
              <a:t>Sohiel</a:t>
            </a:r>
            <a:r>
              <a:rPr lang="en-US" sz="2800" b="1" dirty="0">
                <a:solidFill>
                  <a:schemeClr val="bg1"/>
                </a:solidFill>
                <a:latin typeface="Microsoft YaHei Light" pitchFamily="34" charset="-122"/>
                <a:ea typeface="Microsoft YaHei Light" pitchFamily="34" charset="-122"/>
              </a:rPr>
              <a:t>.</a:t>
            </a:r>
          </a:p>
        </p:txBody>
      </p:sp>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ackgroundRemoval t="3038" b="93671" l="10000" r="88929"/>
                    </a14:imgEffect>
                  </a14:imgLayer>
                </a14:imgProps>
              </a:ext>
              <a:ext uri="{28A0092B-C50C-407E-A947-70E740481C1C}">
                <a14:useLocalDpi xmlns:a14="http://schemas.microsoft.com/office/drawing/2010/main" val="0"/>
              </a:ext>
            </a:extLst>
          </a:blip>
          <a:stretch>
            <a:fillRect/>
          </a:stretch>
        </p:blipFill>
        <p:spPr>
          <a:xfrm>
            <a:off x="6046838" y="1525348"/>
            <a:ext cx="6743021" cy="4719159"/>
          </a:xfrm>
          <a:prstGeom prst="rect">
            <a:avLst/>
          </a:prstGeom>
        </p:spPr>
      </p:pic>
      <p:sp>
        <p:nvSpPr>
          <p:cNvPr id="6" name="TextBox 5"/>
          <p:cNvSpPr txBox="1"/>
          <p:nvPr/>
        </p:nvSpPr>
        <p:spPr>
          <a:xfrm>
            <a:off x="1919102" y="186363"/>
            <a:ext cx="6665223"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Project Planning</a:t>
            </a:r>
          </a:p>
          <a:p>
            <a:r>
              <a:rPr lang="en-US" sz="4800" b="1" dirty="0">
                <a:solidFill>
                  <a:prstClr val="white"/>
                </a:solidFill>
                <a:latin typeface="Microsoft YaHei Light" pitchFamily="34" charset="-122"/>
                <a:ea typeface="Microsoft YaHei Light" pitchFamily="34" charset="-122"/>
              </a:rPr>
              <a:t>Gathering Requirement</a:t>
            </a:r>
          </a:p>
        </p:txBody>
      </p:sp>
    </p:spTree>
    <p:extLst>
      <p:ext uri="{BB962C8B-B14F-4D97-AF65-F5344CB8AC3E}">
        <p14:creationId xmlns:p14="http://schemas.microsoft.com/office/powerpoint/2010/main" val="1780703247"/>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1</a:t>
            </a:r>
          </a:p>
        </p:txBody>
      </p:sp>
      <p:sp>
        <p:nvSpPr>
          <p:cNvPr id="25" name="TextBox 24"/>
          <p:cNvSpPr txBox="1"/>
          <p:nvPr/>
        </p:nvSpPr>
        <p:spPr>
          <a:xfrm>
            <a:off x="1082354" y="2278008"/>
            <a:ext cx="5821680" cy="3416320"/>
          </a:xfrm>
          <a:prstGeom prst="rect">
            <a:avLst/>
          </a:prstGeom>
          <a:noFill/>
          <a:ln w="25400">
            <a:solidFill>
              <a:schemeClr val="bg1"/>
            </a:solidFill>
          </a:ln>
        </p:spPr>
        <p:txBody>
          <a:bodyPr wrap="square" rtlCol="0">
            <a:spAutoFit/>
          </a:bodyPr>
          <a:lstStyle/>
          <a:p>
            <a:r>
              <a:rPr lang="en-US" sz="2400" b="1" dirty="0">
                <a:solidFill>
                  <a:schemeClr val="bg1"/>
                </a:solidFill>
                <a:latin typeface="Microsoft YaHei Light" pitchFamily="34" charset="-122"/>
                <a:ea typeface="Microsoft YaHei Light" pitchFamily="34" charset="-122"/>
              </a:rPr>
              <a:t>4. Observation:</a:t>
            </a:r>
          </a:p>
          <a:p>
            <a:endParaRPr lang="en-US" sz="2400" b="1" dirty="0">
              <a:solidFill>
                <a:schemeClr val="bg1"/>
              </a:solidFill>
              <a:latin typeface="Microsoft YaHei Light" pitchFamily="34" charset="-122"/>
              <a:ea typeface="Microsoft YaHei Light" pitchFamily="34" charset="-122"/>
            </a:endParaRPr>
          </a:p>
          <a:p>
            <a:r>
              <a:rPr lang="en-US" sz="2400" b="1" dirty="0">
                <a:solidFill>
                  <a:schemeClr val="bg1"/>
                </a:solidFill>
                <a:latin typeface="Microsoft YaHei Light" pitchFamily="34" charset="-122"/>
                <a:ea typeface="Microsoft YaHei Light" pitchFamily="34" charset="-122"/>
              </a:rPr>
              <a:t>	a. 1st Milestone – Other task</a:t>
            </a:r>
          </a:p>
          <a:p>
            <a:r>
              <a:rPr lang="en-US" sz="2400" b="1" dirty="0">
                <a:solidFill>
                  <a:schemeClr val="bg1"/>
                </a:solidFill>
                <a:latin typeface="Microsoft YaHei Light" pitchFamily="34" charset="-122"/>
                <a:ea typeface="Microsoft YaHei Light" pitchFamily="34" charset="-122"/>
              </a:rPr>
              <a:t>		like printing of notices is  			    		something we missed out 	and 			this is something that we got by 			observing other project groups</a:t>
            </a:r>
          </a:p>
          <a:p>
            <a:r>
              <a:rPr lang="en-US" sz="2400" b="1" dirty="0">
                <a:solidFill>
                  <a:schemeClr val="bg1"/>
                </a:solidFill>
                <a:latin typeface="Microsoft YaHei Light" pitchFamily="34" charset="-122"/>
                <a:ea typeface="Microsoft YaHei Light" pitchFamily="34" charset="-122"/>
              </a:rPr>
              <a:t>	b. Online websites</a:t>
            </a:r>
          </a:p>
          <a:p>
            <a:r>
              <a:rPr lang="en-US" sz="2400" b="1" dirty="0">
                <a:solidFill>
                  <a:schemeClr val="bg1"/>
                </a:solidFill>
                <a:latin typeface="Microsoft YaHei Light" pitchFamily="34" charset="-122"/>
                <a:ea typeface="Microsoft YaHei Light" pitchFamily="34" charset="-122"/>
              </a:rPr>
              <a:t>		http://www.activecamps.com/</a:t>
            </a:r>
          </a:p>
        </p:txBody>
      </p:sp>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53695" y1="27000" x2="53695" y2="27000"/>
                        <a14:foregroundMark x1="57143" y1="25000" x2="57143" y2="25000"/>
                        <a14:foregroundMark x1="57143" y1="25000" x2="57143" y2="25000"/>
                        <a14:foregroundMark x1="32020" y1="28000" x2="32020" y2="28000"/>
                        <a14:foregroundMark x1="32020" y1="28000" x2="32020" y2="28000"/>
                        <a14:foregroundMark x1="21675" y1="92333" x2="21675" y2="92333"/>
                        <a14:foregroundMark x1="21675" y1="92333" x2="21675" y2="92333"/>
                        <a14:foregroundMark x1="15271" y1="93000" x2="15271" y2="93000"/>
                        <a14:foregroundMark x1="15271" y1="93000" x2="15271" y2="93000"/>
                        <a14:foregroundMark x1="35468" y1="92333" x2="35468" y2="92333"/>
                        <a14:foregroundMark x1="35468" y1="92333" x2="35468" y2="92333"/>
                      </a14:backgroundRemoval>
                    </a14:imgEffect>
                  </a14:imgLayer>
                </a14:imgProps>
              </a:ext>
              <a:ext uri="{28A0092B-C50C-407E-A947-70E740481C1C}">
                <a14:useLocalDpi xmlns:a14="http://schemas.microsoft.com/office/drawing/2010/main" val="0"/>
              </a:ext>
            </a:extLst>
          </a:blip>
          <a:stretch>
            <a:fillRect/>
          </a:stretch>
        </p:blipFill>
        <p:spPr>
          <a:xfrm>
            <a:off x="7752107" y="1661457"/>
            <a:ext cx="3146108" cy="4649421"/>
          </a:xfrm>
          <a:prstGeom prst="rect">
            <a:avLst/>
          </a:prstGeom>
        </p:spPr>
      </p:pic>
      <p:sp>
        <p:nvSpPr>
          <p:cNvPr id="6" name="TextBox 5"/>
          <p:cNvSpPr txBox="1"/>
          <p:nvPr/>
        </p:nvSpPr>
        <p:spPr>
          <a:xfrm>
            <a:off x="1919102" y="171615"/>
            <a:ext cx="6665223"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Project Planning</a:t>
            </a:r>
          </a:p>
          <a:p>
            <a:r>
              <a:rPr lang="en-US" sz="4800" b="1" dirty="0">
                <a:solidFill>
                  <a:prstClr val="white"/>
                </a:solidFill>
                <a:latin typeface="Microsoft YaHei Light" pitchFamily="34" charset="-122"/>
                <a:ea typeface="Microsoft YaHei Light" pitchFamily="34" charset="-122"/>
              </a:rPr>
              <a:t>Gathering Requirement</a:t>
            </a:r>
          </a:p>
        </p:txBody>
      </p:sp>
    </p:spTree>
    <p:extLst>
      <p:ext uri="{BB962C8B-B14F-4D97-AF65-F5344CB8AC3E}">
        <p14:creationId xmlns:p14="http://schemas.microsoft.com/office/powerpoint/2010/main" val="2857428374"/>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405718" y="159366"/>
            <a:ext cx="10526536"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Project Planning (Planning Poker)</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a:t>
            </a:r>
          </a:p>
        </p:txBody>
      </p:sp>
      <p:graphicFrame>
        <p:nvGraphicFramePr>
          <p:cNvPr id="4" name="Table 3"/>
          <p:cNvGraphicFramePr>
            <a:graphicFrameLocks noGrp="1"/>
          </p:cNvGraphicFramePr>
          <p:nvPr>
            <p:extLst>
              <p:ext uri="{D42A27DB-BD31-4B8C-83A1-F6EECF244321}">
                <p14:modId xmlns:p14="http://schemas.microsoft.com/office/powerpoint/2010/main" val="954377612"/>
              </p:ext>
            </p:extLst>
          </p:nvPr>
        </p:nvGraphicFramePr>
        <p:xfrm>
          <a:off x="639905" y="1280156"/>
          <a:ext cx="11277598" cy="4983481"/>
        </p:xfrm>
        <a:graphic>
          <a:graphicData uri="http://schemas.openxmlformats.org/drawingml/2006/table">
            <a:tbl>
              <a:tblPr>
                <a:effectLst>
                  <a:outerShdw blurRad="50800" dist="50800" dir="5400000" algn="ctr" rotWithShape="0">
                    <a:schemeClr val="bg1"/>
                  </a:outerShdw>
                </a:effectLst>
              </a:tblPr>
              <a:tblGrid>
                <a:gridCol w="1859279">
                  <a:extLst>
                    <a:ext uri="{9D8B030D-6E8A-4147-A177-3AD203B41FA5}">
                      <a16:colId xmlns:a16="http://schemas.microsoft.com/office/drawing/2014/main" val="4032307286"/>
                    </a:ext>
                  </a:extLst>
                </a:gridCol>
                <a:gridCol w="3980328">
                  <a:extLst>
                    <a:ext uri="{9D8B030D-6E8A-4147-A177-3AD203B41FA5}">
                      <a16:colId xmlns:a16="http://schemas.microsoft.com/office/drawing/2014/main" val="249696161"/>
                    </a:ext>
                  </a:extLst>
                </a:gridCol>
                <a:gridCol w="1249680">
                  <a:extLst>
                    <a:ext uri="{9D8B030D-6E8A-4147-A177-3AD203B41FA5}">
                      <a16:colId xmlns:a16="http://schemas.microsoft.com/office/drawing/2014/main" val="2041996518"/>
                    </a:ext>
                  </a:extLst>
                </a:gridCol>
                <a:gridCol w="1173480">
                  <a:extLst>
                    <a:ext uri="{9D8B030D-6E8A-4147-A177-3AD203B41FA5}">
                      <a16:colId xmlns:a16="http://schemas.microsoft.com/office/drawing/2014/main" val="3916304360"/>
                    </a:ext>
                  </a:extLst>
                </a:gridCol>
                <a:gridCol w="1112520">
                  <a:extLst>
                    <a:ext uri="{9D8B030D-6E8A-4147-A177-3AD203B41FA5}">
                      <a16:colId xmlns:a16="http://schemas.microsoft.com/office/drawing/2014/main" val="76564288"/>
                    </a:ext>
                  </a:extLst>
                </a:gridCol>
                <a:gridCol w="914400">
                  <a:extLst>
                    <a:ext uri="{9D8B030D-6E8A-4147-A177-3AD203B41FA5}">
                      <a16:colId xmlns:a16="http://schemas.microsoft.com/office/drawing/2014/main" val="1867599873"/>
                    </a:ext>
                  </a:extLst>
                </a:gridCol>
                <a:gridCol w="987911">
                  <a:extLst>
                    <a:ext uri="{9D8B030D-6E8A-4147-A177-3AD203B41FA5}">
                      <a16:colId xmlns:a16="http://schemas.microsoft.com/office/drawing/2014/main" val="386514039"/>
                    </a:ext>
                  </a:extLst>
                </a:gridCol>
              </a:tblGrid>
              <a:tr h="812835">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Prioritizations</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User Stories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Rohan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Jemin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err="1">
                          <a:ln>
                            <a:noFill/>
                          </a:ln>
                          <a:solidFill>
                            <a:schemeClr val="accent4">
                              <a:lumMod val="50000"/>
                            </a:schemeClr>
                          </a:solidFill>
                          <a:effectLst/>
                          <a:latin typeface="+mn-lt"/>
                          <a:ea typeface="+mn-ea"/>
                          <a:cs typeface="+mn-cs"/>
                        </a:rPr>
                        <a:t>Karthik</a:t>
                      </a:r>
                      <a:endParaRPr lang="en-US" sz="2000" u="none" strike="noStrike" kern="1200" dirty="0">
                        <a:ln>
                          <a:noFill/>
                        </a:ln>
                        <a:solidFill>
                          <a:schemeClr val="accent4">
                            <a:lumMod val="50000"/>
                          </a:schemeClr>
                        </a:solidFill>
                        <a:effectLst/>
                        <a:latin typeface="+mn-lt"/>
                        <a:ea typeface="+mn-ea"/>
                        <a:cs typeface="+mn-cs"/>
                      </a:endParaRP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err="1">
                          <a:ln>
                            <a:noFill/>
                          </a:ln>
                          <a:solidFill>
                            <a:schemeClr val="accent4">
                              <a:lumMod val="50000"/>
                            </a:schemeClr>
                          </a:solidFill>
                          <a:effectLst/>
                          <a:latin typeface="+mn-lt"/>
                          <a:ea typeface="+mn-ea"/>
                          <a:cs typeface="+mn-cs"/>
                        </a:rPr>
                        <a:t>Soheil</a:t>
                      </a:r>
                      <a:endParaRPr lang="en-US" sz="2000" u="none" strike="noStrike" kern="1200" dirty="0">
                        <a:ln>
                          <a:noFill/>
                        </a:ln>
                        <a:solidFill>
                          <a:schemeClr val="accent4">
                            <a:lumMod val="50000"/>
                          </a:schemeClr>
                        </a:solidFill>
                        <a:effectLst/>
                        <a:latin typeface="+mn-lt"/>
                        <a:ea typeface="+mn-ea"/>
                        <a:cs typeface="+mn-cs"/>
                      </a:endParaRP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no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Average</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extLst>
                  <a:ext uri="{0D108BD9-81ED-4DB2-BD59-A6C34878D82A}">
                    <a16:rowId xmlns:a16="http://schemas.microsoft.com/office/drawing/2014/main" val="4283999864"/>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Priorities from </a:t>
                      </a:r>
                      <a:r>
                        <a:rPr lang="en-US" sz="2000" u="none" strike="noStrike" kern="1200" dirty="0">
                          <a:solidFill>
                            <a:schemeClr val="dk1"/>
                          </a:solidFill>
                          <a:effectLst/>
                          <a:latin typeface="+mn-lt"/>
                          <a:ea typeface="+mn-ea"/>
                          <a:cs typeface="+mn-cs"/>
                        </a:rPr>
                        <a:t>Guardian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318845661"/>
                  </a:ext>
                </a:extLst>
              </a:tr>
              <a:tr h="456678">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Assignment of Bunk Houses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12.00</a:t>
                      </a:r>
                    </a:p>
                  </a:txBody>
                  <a:tcPr marL="26192" marR="26192"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886030680"/>
                  </a:ext>
                </a:extLst>
              </a:tr>
              <a:tr h="491221">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Assignment of Tribes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12.00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11.00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75869428"/>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Printing of acceptance notice</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1815134826"/>
                  </a:ext>
                </a:extLst>
              </a:tr>
              <a:tr h="474891">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20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Application Cancellation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917337066"/>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Refund</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59140256"/>
                  </a:ext>
                </a:extLst>
              </a:tr>
              <a:tr h="445995">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25</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Printing of non-fulfillment of request</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951397848"/>
                  </a:ext>
                </a:extLst>
              </a:tr>
              <a:tr h="472983">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25</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Log In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93207368"/>
                  </a:ext>
                </a:extLst>
              </a:tr>
              <a:tr h="609627">
                <a:tc>
                  <a:txBody>
                    <a:bodyPr/>
                    <a:lstStyle/>
                    <a:p>
                      <a:pPr marL="0" algn="ctr" defTabSz="914400" rtl="0" eaLnBrk="1" fontAlgn="b" latinLnBrk="0" hangingPunct="1"/>
                      <a:endParaRPr lang="en-US" sz="2000" u="none" strike="noStrike" kern="1200" dirty="0">
                        <a:ln>
                          <a:noFill/>
                        </a:ln>
                        <a:solidFill>
                          <a:schemeClr val="dk1"/>
                        </a:solidFill>
                        <a:effectLst/>
                        <a:latin typeface="+mn-lt"/>
                        <a:ea typeface="+mn-ea"/>
                        <a:cs typeface="+mn-cs"/>
                      </a:endParaRP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Total Sum</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51.00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FF00"/>
                    </a:solidFill>
                  </a:tcPr>
                </a:tc>
                <a:extLst>
                  <a:ext uri="{0D108BD9-81ED-4DB2-BD59-A6C34878D82A}">
                    <a16:rowId xmlns:a16="http://schemas.microsoft.com/office/drawing/2014/main" val="1626544672"/>
                  </a:ext>
                </a:extLst>
              </a:tr>
            </a:tbl>
          </a:graphicData>
        </a:graphic>
      </p:graphicFrame>
      <p:sp>
        <p:nvSpPr>
          <p:cNvPr id="22" name="TextBox 21"/>
          <p:cNvSpPr txBox="1"/>
          <p:nvPr/>
        </p:nvSpPr>
        <p:spPr>
          <a:xfrm>
            <a:off x="0" y="2351557"/>
            <a:ext cx="1631576" cy="1015663"/>
          </a:xfrm>
          <a:prstGeom prst="rect">
            <a:avLst/>
          </a:prstGeom>
          <a:solidFill>
            <a:srgbClr val="5DD5FF"/>
          </a:solidFill>
          <a:ln w="25400">
            <a:solidFill>
              <a:schemeClr val="tx1"/>
            </a:solidFill>
          </a:ln>
        </p:spPr>
        <p:txBody>
          <a:bodyPr wrap="square" rtlCol="0">
            <a:spAutoFit/>
          </a:bodyPr>
          <a:lstStyle/>
          <a:p>
            <a:pPr algn="ctr"/>
            <a:r>
              <a:rPr lang="en-US" sz="2000" dirty="0">
                <a:solidFill>
                  <a:schemeClr val="accent4">
                    <a:lumMod val="50000"/>
                  </a:schemeClr>
                </a:solidFill>
                <a:latin typeface="Microsoft YaHei Light" pitchFamily="34" charset="-122"/>
                <a:ea typeface="Microsoft YaHei Light" pitchFamily="34" charset="-122"/>
                <a:sym typeface="Wingdings" pitchFamily="2" charset="2"/>
              </a:rPr>
              <a:t>Prioritization given by customer</a:t>
            </a:r>
          </a:p>
        </p:txBody>
      </p:sp>
      <p:sp>
        <p:nvSpPr>
          <p:cNvPr id="12" name="Rectangle 11"/>
          <p:cNvSpPr/>
          <p:nvPr/>
        </p:nvSpPr>
        <p:spPr>
          <a:xfrm>
            <a:off x="639906" y="4775159"/>
            <a:ext cx="11277597" cy="39120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p:cNvCxnSpPr/>
          <p:nvPr/>
        </p:nvCxnSpPr>
        <p:spPr>
          <a:xfrm flipH="1">
            <a:off x="464023" y="1730625"/>
            <a:ext cx="351765" cy="5769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9906" y="5201879"/>
            <a:ext cx="11277597" cy="39120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639903" y="3442428"/>
            <a:ext cx="11277599" cy="4166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83487252"/>
      </p:ext>
    </p:extLst>
  </p:cSld>
  <p:clrMapOvr>
    <a:masterClrMapping/>
  </p:clrMapOvr>
  <mc:AlternateContent xmlns:mc="http://schemas.openxmlformats.org/markup-compatibility/2006" xmlns:p15="http://schemas.microsoft.com/office/powerpoint/2012/main">
    <mc:Choice Requires="p15">
      <p:transition>
        <p15:prstTrans prst="crush"/>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anim calcmode="lin" valueType="num">
                                      <p:cBhvr>
                                        <p:cTn id="12" dur="250" fill="hold"/>
                                        <p:tgtEl>
                                          <p:spTgt spid="12"/>
                                        </p:tgtEl>
                                        <p:attrNameLst>
                                          <p:attrName>ppt_x</p:attrName>
                                        </p:attrNameLst>
                                      </p:cBhvr>
                                      <p:tavLst>
                                        <p:tav tm="0">
                                          <p:val>
                                            <p:strVal val="#ppt_x"/>
                                          </p:val>
                                        </p:tav>
                                        <p:tav tm="100000">
                                          <p:val>
                                            <p:strVal val="#ppt_x"/>
                                          </p:val>
                                        </p:tav>
                                      </p:tavLst>
                                    </p:anim>
                                    <p:anim calcmode="lin" valueType="num">
                                      <p:cBhvr>
                                        <p:cTn id="13" dur="2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250"/>
                                        <p:tgtEl>
                                          <p:spTgt spid="15"/>
                                        </p:tgtEl>
                                      </p:cBhvr>
                                    </p:animEffect>
                                    <p:anim calcmode="lin" valueType="num">
                                      <p:cBhvr>
                                        <p:cTn id="19" dur="250" fill="hold"/>
                                        <p:tgtEl>
                                          <p:spTgt spid="15"/>
                                        </p:tgtEl>
                                        <p:attrNameLst>
                                          <p:attrName>ppt_x</p:attrName>
                                        </p:attrNameLst>
                                      </p:cBhvr>
                                      <p:tavLst>
                                        <p:tav tm="0">
                                          <p:val>
                                            <p:strVal val="#ppt_x"/>
                                          </p:val>
                                        </p:tav>
                                        <p:tav tm="100000">
                                          <p:val>
                                            <p:strVal val="#ppt_x"/>
                                          </p:val>
                                        </p:tav>
                                      </p:tavLst>
                                    </p:anim>
                                    <p:anim calcmode="lin" valueType="num">
                                      <p:cBhvr>
                                        <p:cTn id="20" dur="25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250" fill="hold"/>
                                        <p:tgtEl>
                                          <p:spTgt spid="22"/>
                                        </p:tgtEl>
                                        <p:attrNameLst>
                                          <p:attrName>ppt_x</p:attrName>
                                        </p:attrNameLst>
                                      </p:cBhvr>
                                      <p:tavLst>
                                        <p:tav tm="0">
                                          <p:val>
                                            <p:strVal val="#ppt_x"/>
                                          </p:val>
                                        </p:tav>
                                        <p:tav tm="100000">
                                          <p:val>
                                            <p:strVal val="#ppt_x"/>
                                          </p:val>
                                        </p:tav>
                                      </p:tavLst>
                                    </p:anim>
                                    <p:anim calcmode="lin" valueType="num">
                                      <p:cBhvr additive="base">
                                        <p:cTn id="30" dur="25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2" grpId="0" animBg="1"/>
      <p:bldP spid="15"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669B"/>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8148834" cy="1446550"/>
          </a:xfrm>
          <a:prstGeom prst="rect">
            <a:avLst/>
          </a:prstGeom>
          <a:noFill/>
        </p:spPr>
        <p:txBody>
          <a:bodyPr wrap="none" rtlCol="0">
            <a:spAutoFit/>
          </a:bodyPr>
          <a:lstStyle/>
          <a:p>
            <a:r>
              <a:rPr lang="en-US" sz="4400" b="1" dirty="0">
                <a:solidFill>
                  <a:prstClr val="white"/>
                </a:solidFill>
                <a:latin typeface="Microsoft YaHei Light" pitchFamily="34" charset="-122"/>
                <a:ea typeface="Microsoft YaHei Light" pitchFamily="34" charset="-122"/>
              </a:rPr>
              <a:t>Project Planning </a:t>
            </a:r>
          </a:p>
          <a:p>
            <a:r>
              <a:rPr lang="en-US" sz="4400" b="1" dirty="0">
                <a:solidFill>
                  <a:prstClr val="white"/>
                </a:solidFill>
                <a:latin typeface="Microsoft YaHei Light" pitchFamily="34" charset="-122"/>
                <a:ea typeface="Microsoft YaHei Light" pitchFamily="34" charset="-122"/>
              </a:rPr>
              <a:t>(Estimation of project schedule)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a:t>
            </a:r>
          </a:p>
        </p:txBody>
      </p:sp>
      <p:graphicFrame>
        <p:nvGraphicFramePr>
          <p:cNvPr id="7" name="Table 6"/>
          <p:cNvGraphicFramePr>
            <a:graphicFrameLocks noGrp="1"/>
          </p:cNvGraphicFramePr>
          <p:nvPr>
            <p:extLst>
              <p:ext uri="{D42A27DB-BD31-4B8C-83A1-F6EECF244321}">
                <p14:modId xmlns:p14="http://schemas.microsoft.com/office/powerpoint/2010/main" val="1873406678"/>
              </p:ext>
            </p:extLst>
          </p:nvPr>
        </p:nvGraphicFramePr>
        <p:xfrm>
          <a:off x="1711378" y="1854740"/>
          <a:ext cx="9144000" cy="4498315"/>
        </p:xfrm>
        <a:graphic>
          <a:graphicData uri="http://schemas.openxmlformats.org/drawingml/2006/table">
            <a:tbl>
              <a:tblPr>
                <a:tableStyleId>{5C22544A-7EE6-4342-B048-85BDC9FD1C3A}</a:tableStyleId>
              </a:tblPr>
              <a:tblGrid>
                <a:gridCol w="6153753">
                  <a:extLst>
                    <a:ext uri="{9D8B030D-6E8A-4147-A177-3AD203B41FA5}">
                      <a16:colId xmlns:a16="http://schemas.microsoft.com/office/drawing/2014/main" val="1454605088"/>
                    </a:ext>
                  </a:extLst>
                </a:gridCol>
                <a:gridCol w="2990247">
                  <a:extLst>
                    <a:ext uri="{9D8B030D-6E8A-4147-A177-3AD203B41FA5}">
                      <a16:colId xmlns:a16="http://schemas.microsoft.com/office/drawing/2014/main" val="1871550553"/>
                    </a:ext>
                  </a:extLst>
                </a:gridCol>
              </a:tblGrid>
              <a:tr h="436245">
                <a:tc>
                  <a:txBody>
                    <a:bodyPr/>
                    <a:lstStyle/>
                    <a:p>
                      <a:pPr marL="0" algn="ctr" defTabSz="914400" rtl="0" eaLnBrk="1" fontAlgn="ctr" latinLnBrk="0" hangingPunct="1"/>
                      <a:r>
                        <a:rPr lang="en-US" sz="2800" u="none" strike="noStrike" kern="1200" dirty="0">
                          <a:solidFill>
                            <a:schemeClr val="accent4">
                              <a:lumMod val="50000"/>
                            </a:schemeClr>
                          </a:solidFill>
                          <a:effectLst/>
                          <a:latin typeface="+mn-lt"/>
                          <a:ea typeface="+mn-ea"/>
                          <a:cs typeface="+mn-cs"/>
                        </a:rPr>
                        <a:t>Milestone 2.0</a:t>
                      </a:r>
                    </a:p>
                  </a:txBody>
                  <a:tcPr marL="9525" marR="9525" marT="9525" marB="0" anchor="ctr">
                    <a:solidFill>
                      <a:srgbClr val="42DECB"/>
                    </a:solidFill>
                  </a:tcPr>
                </a:tc>
                <a:tc>
                  <a:txBody>
                    <a:bodyPr/>
                    <a:lstStyle/>
                    <a:p>
                      <a:pPr marL="0" algn="ctr" defTabSz="914400" rtl="0" eaLnBrk="1" fontAlgn="ctr" latinLnBrk="0" hangingPunct="1"/>
                      <a:r>
                        <a:rPr lang="en-US" sz="2800" u="none" strike="noStrike" kern="1200" dirty="0">
                          <a:solidFill>
                            <a:schemeClr val="accent4">
                              <a:lumMod val="50000"/>
                            </a:schemeClr>
                          </a:solidFill>
                          <a:effectLst/>
                          <a:latin typeface="+mn-lt"/>
                          <a:ea typeface="+mn-ea"/>
                          <a:cs typeface="+mn-cs"/>
                        </a:rPr>
                        <a:t>Calculation</a:t>
                      </a:r>
                    </a:p>
                  </a:txBody>
                  <a:tcPr marL="9525" marR="9525" marT="9525" marB="0" anchor="ctr">
                    <a:solidFill>
                      <a:srgbClr val="42DECB"/>
                    </a:solidFill>
                  </a:tcPr>
                </a:tc>
                <a:extLst>
                  <a:ext uri="{0D108BD9-81ED-4DB2-BD59-A6C34878D82A}">
                    <a16:rowId xmlns:a16="http://schemas.microsoft.com/office/drawing/2014/main" val="2098950544"/>
                  </a:ext>
                </a:extLst>
              </a:tr>
              <a:tr h="339207">
                <a:tc>
                  <a:txBody>
                    <a:bodyPr/>
                    <a:lstStyle/>
                    <a:p>
                      <a:pPr algn="l" fontAlgn="b"/>
                      <a:r>
                        <a:rPr lang="en-US" sz="2000" u="none" strike="noStrike" dirty="0">
                          <a:effectLst/>
                        </a:rPr>
                        <a:t>Start Day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10/21/2016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4042744"/>
                  </a:ext>
                </a:extLst>
              </a:tr>
              <a:tr h="339207">
                <a:tc>
                  <a:txBody>
                    <a:bodyPr/>
                    <a:lstStyle/>
                    <a:p>
                      <a:pPr algn="l" fontAlgn="b"/>
                      <a:r>
                        <a:rPr lang="en-US" sz="2000" u="none" strike="noStrike" dirty="0">
                          <a:effectLst/>
                        </a:rPr>
                        <a:t>End Day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12/5/2016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46075717"/>
                  </a:ext>
                </a:extLst>
              </a:tr>
              <a:tr h="339207">
                <a:tc>
                  <a:txBody>
                    <a:bodyPr/>
                    <a:lstStyle/>
                    <a:p>
                      <a:pPr algn="l" fontAlgn="b"/>
                      <a:r>
                        <a:rPr lang="en-US" sz="2000" u="none" strike="noStrike" dirty="0">
                          <a:effectLst/>
                        </a:rPr>
                        <a:t>Number of days before release (Calendar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46.00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1175164"/>
                  </a:ext>
                </a:extLst>
              </a:tr>
              <a:tr h="339207">
                <a:tc>
                  <a:txBody>
                    <a:bodyPr/>
                    <a:lstStyle/>
                    <a:p>
                      <a:pPr algn="l" fontAlgn="b"/>
                      <a:r>
                        <a:rPr lang="en-US" sz="2000" u="none" strike="noStrike" dirty="0">
                          <a:effectLst/>
                        </a:rPr>
                        <a:t>Estimated Days of Work</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60.00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0246955"/>
                  </a:ext>
                </a:extLst>
              </a:tr>
              <a:tr h="339207">
                <a:tc>
                  <a:txBody>
                    <a:bodyPr/>
                    <a:lstStyle/>
                    <a:p>
                      <a:pPr algn="l" fontAlgn="b"/>
                      <a:r>
                        <a:rPr lang="en-US" sz="2000" u="none" strike="noStrike" dirty="0">
                          <a:effectLst/>
                        </a:rPr>
                        <a:t>Number of people in Team</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4.00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43543515"/>
                  </a:ext>
                </a:extLst>
              </a:tr>
              <a:tr h="339207">
                <a:tc>
                  <a:txBody>
                    <a:bodyPr/>
                    <a:lstStyle/>
                    <a:p>
                      <a:pPr algn="l" fontAlgn="b"/>
                      <a:r>
                        <a:rPr lang="en-US" sz="2000" u="none" strike="noStrike" dirty="0">
                          <a:effectLst/>
                        </a:rPr>
                        <a:t>Number of workdays left (Only Week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32.00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105316"/>
                  </a:ext>
                </a:extLst>
              </a:tr>
              <a:tr h="339207">
                <a:tc>
                  <a:txBody>
                    <a:bodyPr/>
                    <a:lstStyle/>
                    <a:p>
                      <a:pPr algn="l" fontAlgn="b"/>
                      <a:r>
                        <a:rPr lang="en-US" sz="2000" u="none" strike="noStrike" dirty="0">
                          <a:effectLst/>
                        </a:rPr>
                        <a:t>Holidays by Developers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34851982"/>
                  </a:ext>
                </a:extLst>
              </a:tr>
              <a:tr h="339207">
                <a:tc>
                  <a:txBody>
                    <a:bodyPr/>
                    <a:lstStyle/>
                    <a:p>
                      <a:pPr algn="l" fontAlgn="b"/>
                      <a:r>
                        <a:rPr lang="en-US" sz="2000" u="none" strike="noStrike" dirty="0">
                          <a:effectLst/>
                        </a:rPr>
                        <a:t>Number of workdays left (Excluding Holidays)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32.00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51981483"/>
                  </a:ext>
                </a:extLst>
              </a:tr>
              <a:tr h="339207">
                <a:tc>
                  <a:txBody>
                    <a:bodyPr/>
                    <a:lstStyle/>
                    <a:p>
                      <a:pPr algn="l" fontAlgn="b"/>
                      <a:r>
                        <a:rPr lang="en-US" sz="2000" u="none" strike="noStrike" dirty="0">
                          <a:effectLst/>
                        </a:rPr>
                        <a:t>Velocity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0.40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97075884"/>
                  </a:ext>
                </a:extLst>
              </a:tr>
              <a:tr h="339207">
                <a:tc>
                  <a:txBody>
                    <a:bodyPr/>
                    <a:lstStyle/>
                    <a:p>
                      <a:pPr algn="l" fontAlgn="b"/>
                      <a:r>
                        <a:rPr lang="en-US" sz="2000" u="none" strike="noStrike" dirty="0">
                          <a:effectLst/>
                        </a:rPr>
                        <a:t>Available Work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12.80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45884280"/>
                  </a:ext>
                </a:extLst>
              </a:tr>
              <a:tr h="330793">
                <a:tc>
                  <a:txBody>
                    <a:bodyPr/>
                    <a:lstStyle/>
                    <a:p>
                      <a:pPr algn="l" fontAlgn="b"/>
                      <a:r>
                        <a:rPr lang="en-US" sz="2000" u="none" strike="noStrike" dirty="0">
                          <a:effectLst/>
                        </a:rPr>
                        <a:t>Amount of work team is likely to complete before due date</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51.00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553896"/>
                  </a:ext>
                </a:extLst>
              </a:tr>
              <a:tr h="339207">
                <a:tc>
                  <a:txBody>
                    <a:bodyPr/>
                    <a:lstStyle/>
                    <a:p>
                      <a:pPr algn="l" fontAlgn="b"/>
                      <a:r>
                        <a:rPr lang="en-US" sz="2000" u="none" strike="noStrike" dirty="0">
                          <a:effectLst/>
                        </a:rPr>
                        <a:t>Days of work that could be deferred</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9.00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10218640"/>
                  </a:ext>
                </a:extLst>
              </a:tr>
            </a:tbl>
          </a:graphicData>
        </a:graphic>
      </p:graphicFrame>
      <p:cxnSp>
        <p:nvCxnSpPr>
          <p:cNvPr id="11" name="Straight Arrow Connector 10"/>
          <p:cNvCxnSpPr/>
          <p:nvPr/>
        </p:nvCxnSpPr>
        <p:spPr>
          <a:xfrm flipV="1">
            <a:off x="9032037" y="2742256"/>
            <a:ext cx="524979" cy="47183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2434" y="2868297"/>
            <a:ext cx="2645472"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More work days left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 22)</a:t>
            </a:r>
          </a:p>
        </p:txBody>
      </p:sp>
      <p:cxnSp>
        <p:nvCxnSpPr>
          <p:cNvPr id="13" name="Straight Arrow Connector 12"/>
          <p:cNvCxnSpPr/>
          <p:nvPr/>
        </p:nvCxnSpPr>
        <p:spPr>
          <a:xfrm flipH="1" flipV="1">
            <a:off x="1405718" y="3594756"/>
            <a:ext cx="700174" cy="60732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257883" y="4263431"/>
            <a:ext cx="1899822"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Same Velocity</a:t>
            </a:r>
          </a:p>
        </p:txBody>
      </p:sp>
      <p:cxnSp>
        <p:nvCxnSpPr>
          <p:cNvPr id="20" name="Straight Arrow Connector 19"/>
          <p:cNvCxnSpPr/>
          <p:nvPr/>
        </p:nvCxnSpPr>
        <p:spPr>
          <a:xfrm flipV="1">
            <a:off x="10002982" y="4730817"/>
            <a:ext cx="906766" cy="41596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9051" y="5465216"/>
            <a:ext cx="1899822"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3</a:t>
            </a:r>
            <a:r>
              <a:rPr lang="en-US" sz="2000" b="1" baseline="30000" dirty="0">
                <a:latin typeface="Microsoft YaHei Light" pitchFamily="34" charset="-122"/>
                <a:ea typeface="Microsoft YaHei Light" pitchFamily="34" charset="-122"/>
                <a:sym typeface="Wingdings" pitchFamily="2" charset="2"/>
              </a:rPr>
              <a:t>rd</a:t>
            </a:r>
            <a:r>
              <a:rPr lang="en-US" sz="2000" b="1" dirty="0">
                <a:latin typeface="Microsoft YaHei Light" pitchFamily="34" charset="-122"/>
                <a:ea typeface="Microsoft YaHei Light" pitchFamily="34" charset="-122"/>
                <a:sym typeface="Wingdings" pitchFamily="2" charset="2"/>
              </a:rPr>
              <a:t> Milestone</a:t>
            </a:r>
          </a:p>
        </p:txBody>
      </p:sp>
      <p:cxnSp>
        <p:nvCxnSpPr>
          <p:cNvPr id="22" name="Straight Arrow Connector 21"/>
          <p:cNvCxnSpPr>
            <a:endCxn id="21" idx="2"/>
          </p:cNvCxnSpPr>
          <p:nvPr/>
        </p:nvCxnSpPr>
        <p:spPr>
          <a:xfrm flipH="1" flipV="1">
            <a:off x="1358962" y="5865326"/>
            <a:ext cx="1590703" cy="28270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711378" y="2946166"/>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p:cNvSpPr txBox="1"/>
          <p:nvPr/>
        </p:nvSpPr>
        <p:spPr>
          <a:xfrm>
            <a:off x="9481237" y="1990175"/>
            <a:ext cx="2645472"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More working days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 31)</a:t>
            </a:r>
          </a:p>
        </p:txBody>
      </p:sp>
      <p:sp>
        <p:nvSpPr>
          <p:cNvPr id="26" name="Rectangle 25"/>
          <p:cNvSpPr/>
          <p:nvPr/>
        </p:nvSpPr>
        <p:spPr>
          <a:xfrm>
            <a:off x="1693300" y="3981981"/>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p:cNvSpPr/>
          <p:nvPr/>
        </p:nvSpPr>
        <p:spPr>
          <a:xfrm>
            <a:off x="1706218" y="4986792"/>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p:cNvSpPr/>
          <p:nvPr/>
        </p:nvSpPr>
        <p:spPr>
          <a:xfrm>
            <a:off x="1688139" y="6022601"/>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74266513"/>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21" grpId="0" animBg="1"/>
      <p:bldP spid="23" grpId="0" animBg="1"/>
      <p:bldP spid="24" grpId="0" animBg="1"/>
      <p:bldP spid="26" grpId="0" animBg="1"/>
      <p:bldP spid="27" grpId="0" animBg="1"/>
      <p:bldP spid="2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5815</TotalTime>
  <Words>1818</Words>
  <Application>Microsoft Office PowerPoint</Application>
  <PresentationFormat>Widescreen</PresentationFormat>
  <Paragraphs>455</Paragraphs>
  <Slides>37</Slides>
  <Notes>37</Notes>
  <HiddenSlides>0</HiddenSlides>
  <MMClips>0</MMClips>
  <ScaleCrop>false</ScaleCrop>
  <HeadingPairs>
    <vt:vector size="8" baseType="variant">
      <vt:variant>
        <vt:lpstr>Fonts Used</vt:lpstr>
      </vt:variant>
      <vt:variant>
        <vt:i4>5</vt:i4>
      </vt:variant>
      <vt:variant>
        <vt:lpstr>Theme</vt:lpstr>
      </vt:variant>
      <vt:variant>
        <vt:i4>5</vt:i4>
      </vt:variant>
      <vt:variant>
        <vt:lpstr>Embedded OLE Servers</vt:lpstr>
      </vt:variant>
      <vt:variant>
        <vt:i4>1</vt:i4>
      </vt:variant>
      <vt:variant>
        <vt:lpstr>Slide Titles</vt:lpstr>
      </vt:variant>
      <vt:variant>
        <vt:i4>37</vt:i4>
      </vt:variant>
    </vt:vector>
  </HeadingPairs>
  <TitlesOfParts>
    <vt:vector size="48" baseType="lpstr">
      <vt:lpstr>Microsoft YaHei Light</vt:lpstr>
      <vt:lpstr>Arial</vt:lpstr>
      <vt:lpstr>Arial Rounded MT Bold</vt:lpstr>
      <vt:lpstr>Calibri</vt:lpstr>
      <vt:lpstr>Wingdings</vt:lpstr>
      <vt:lpstr>Office Theme</vt:lpstr>
      <vt:lpstr>1_Office Theme</vt:lpstr>
      <vt:lpstr>2_Office Theme</vt:lpstr>
      <vt:lpstr>4_Office Theme</vt:lpstr>
      <vt:lpstr>3_Office Theme</vt:lpstr>
      <vt:lpstr>Worksheet</vt:lpstr>
      <vt:lpstr>Software Development Class - IST 303  Professor Terry Ryan Gila Breath Camp 2nd Milestone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Chell</dc:creator>
  <cp:lastModifiedBy>Rohan</cp:lastModifiedBy>
  <cp:revision>847</cp:revision>
  <dcterms:created xsi:type="dcterms:W3CDTF">2016-06-29T02:33:50Z</dcterms:created>
  <dcterms:modified xsi:type="dcterms:W3CDTF">2016-12-08T10:48:42Z</dcterms:modified>
</cp:coreProperties>
</file>